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9"/>
  </p:notesMasterIdLst>
  <p:sldIdLst>
    <p:sldId id="438" r:id="rId2"/>
    <p:sldId id="440" r:id="rId3"/>
    <p:sldId id="439" r:id="rId4"/>
    <p:sldId id="442" r:id="rId5"/>
    <p:sldId id="443" r:id="rId6"/>
    <p:sldId id="471" r:id="rId7"/>
    <p:sldId id="444" r:id="rId8"/>
    <p:sldId id="472" r:id="rId9"/>
    <p:sldId id="473" r:id="rId10"/>
    <p:sldId id="445" r:id="rId11"/>
    <p:sldId id="446" r:id="rId12"/>
    <p:sldId id="447" r:id="rId13"/>
    <p:sldId id="448" r:id="rId14"/>
    <p:sldId id="449" r:id="rId15"/>
    <p:sldId id="451" r:id="rId16"/>
    <p:sldId id="452" r:id="rId17"/>
    <p:sldId id="453" r:id="rId18"/>
    <p:sldId id="454" r:id="rId19"/>
    <p:sldId id="455" r:id="rId20"/>
    <p:sldId id="456" r:id="rId21"/>
    <p:sldId id="457" r:id="rId22"/>
    <p:sldId id="458" r:id="rId23"/>
    <p:sldId id="470" r:id="rId24"/>
    <p:sldId id="459" r:id="rId25"/>
    <p:sldId id="460" r:id="rId26"/>
    <p:sldId id="461" r:id="rId27"/>
    <p:sldId id="414" r:id="rId28"/>
    <p:sldId id="462" r:id="rId29"/>
    <p:sldId id="463" r:id="rId30"/>
    <p:sldId id="464" r:id="rId31"/>
    <p:sldId id="465" r:id="rId32"/>
    <p:sldId id="466" r:id="rId33"/>
    <p:sldId id="467" r:id="rId34"/>
    <p:sldId id="468" r:id="rId35"/>
    <p:sldId id="474" r:id="rId36"/>
    <p:sldId id="469" r:id="rId37"/>
    <p:sldId id="420" r:id="rId38"/>
  </p:sldIdLst>
  <p:sldSz cx="9144000" cy="6858000" type="screen4x3"/>
  <p:notesSz cx="6723063" cy="9853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1229F226-A5C9-4ECE-A0E2-5FD25ADFD62C}">
          <p14:sldIdLst>
            <p14:sldId id="438"/>
            <p14:sldId id="440"/>
            <p14:sldId id="439"/>
            <p14:sldId id="442"/>
            <p14:sldId id="443"/>
            <p14:sldId id="471"/>
            <p14:sldId id="444"/>
            <p14:sldId id="472"/>
            <p14:sldId id="473"/>
            <p14:sldId id="445"/>
            <p14:sldId id="446"/>
            <p14:sldId id="447"/>
            <p14:sldId id="448"/>
            <p14:sldId id="449"/>
            <p14:sldId id="451"/>
            <p14:sldId id="452"/>
            <p14:sldId id="453"/>
            <p14:sldId id="454"/>
            <p14:sldId id="455"/>
            <p14:sldId id="456"/>
            <p14:sldId id="457"/>
            <p14:sldId id="458"/>
            <p14:sldId id="470"/>
            <p14:sldId id="459"/>
            <p14:sldId id="460"/>
            <p14:sldId id="461"/>
            <p14:sldId id="414"/>
            <p14:sldId id="462"/>
            <p14:sldId id="463"/>
            <p14:sldId id="464"/>
            <p14:sldId id="465"/>
            <p14:sldId id="466"/>
            <p14:sldId id="467"/>
            <p14:sldId id="468"/>
            <p14:sldId id="474"/>
            <p14:sldId id="469"/>
            <p14:sldId id="420"/>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ne Neyen" initials="CN" lastIdx="10" clrIdx="0">
    <p:extLst/>
  </p:cmAuthor>
  <p:cmAuthor id="2" name="Claudine Neyen" initials="CN [2]" lastIdx="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5F5F5F"/>
    <a:srgbClr val="777777"/>
    <a:srgbClr val="EAEAEA"/>
    <a:srgbClr val="F8F8F8"/>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8"/>
    <p:restoredTop sz="94708"/>
  </p:normalViewPr>
  <p:slideViewPr>
    <p:cSldViewPr>
      <p:cViewPr varScale="1">
        <p:scale>
          <a:sx n="88" d="100"/>
          <a:sy n="88" d="100"/>
        </p:scale>
        <p:origin x="16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14650"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07" name="Rectangle 3"/>
          <p:cNvSpPr>
            <a:spLocks noGrp="1" noChangeArrowheads="1"/>
          </p:cNvSpPr>
          <p:nvPr>
            <p:ph type="dt" idx="1"/>
          </p:nvPr>
        </p:nvSpPr>
        <p:spPr bwMode="auto">
          <a:xfrm>
            <a:off x="3808413" y="0"/>
            <a:ext cx="2913062"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algn="r" defTabSz="922466" eaLnBrk="1" hangingPunct="1">
              <a:defRPr sz="1300">
                <a:latin typeface="Arial" charset="0"/>
                <a:ea typeface="ＭＳ Ｐゴシック" pitchFamily="-108" charset="-128"/>
                <a:cs typeface="+mn-cs"/>
              </a:defRPr>
            </a:lvl1pPr>
          </a:lstStyle>
          <a:p>
            <a:pPr>
              <a:defRPr/>
            </a:pPr>
            <a:endParaRPr lang="fr-FR"/>
          </a:p>
        </p:txBody>
      </p:sp>
      <p:sp>
        <p:nvSpPr>
          <p:cNvPr id="13316" name="Rectangle 4"/>
          <p:cNvSpPr>
            <a:spLocks noGrp="1" noRot="1" noChangeAspect="1" noChangeArrowheads="1" noTextEdit="1"/>
          </p:cNvSpPr>
          <p:nvPr>
            <p:ph type="sldImg" idx="2"/>
          </p:nvPr>
        </p:nvSpPr>
        <p:spPr bwMode="auto">
          <a:xfrm>
            <a:off x="896938" y="739775"/>
            <a:ext cx="4927600" cy="369570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7109" name="Rectangle 5"/>
          <p:cNvSpPr>
            <a:spLocks noGrp="1" noChangeArrowheads="1"/>
          </p:cNvSpPr>
          <p:nvPr>
            <p:ph type="body" sz="quarter" idx="3"/>
          </p:nvPr>
        </p:nvSpPr>
        <p:spPr bwMode="auto">
          <a:xfrm>
            <a:off x="671513" y="4681538"/>
            <a:ext cx="5380037" cy="4432300"/>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7110" name="Rectangle 6"/>
          <p:cNvSpPr>
            <a:spLocks noGrp="1" noChangeArrowheads="1"/>
          </p:cNvSpPr>
          <p:nvPr>
            <p:ph type="ftr" sz="quarter" idx="4"/>
          </p:nvPr>
        </p:nvSpPr>
        <p:spPr bwMode="auto">
          <a:xfrm>
            <a:off x="0" y="9359900"/>
            <a:ext cx="2914650"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11" name="Rectangle 7"/>
          <p:cNvSpPr>
            <a:spLocks noGrp="1" noChangeArrowheads="1"/>
          </p:cNvSpPr>
          <p:nvPr>
            <p:ph type="sldNum" sz="quarter" idx="5"/>
          </p:nvPr>
        </p:nvSpPr>
        <p:spPr bwMode="auto">
          <a:xfrm>
            <a:off x="3808413" y="9359900"/>
            <a:ext cx="2913062"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algn="r" defTabSz="922338" eaLnBrk="1" hangingPunct="1">
              <a:defRPr sz="1300"/>
            </a:lvl1pPr>
          </a:lstStyle>
          <a:p>
            <a:pPr>
              <a:defRPr/>
            </a:pPr>
            <a:fld id="{FA70D862-5ABF-E04D-BD62-067E51A8D4A9}" type="slidenum">
              <a:rPr lang="en-GB"/>
              <a:pPr>
                <a:defRPr/>
              </a:pPr>
              <a:t>‹N°›</a:t>
            </a:fld>
            <a:endParaRPr lang="en-GB"/>
          </a:p>
        </p:txBody>
      </p:sp>
    </p:spTree>
    <p:extLst>
      <p:ext uri="{BB962C8B-B14F-4D97-AF65-F5344CB8AC3E}">
        <p14:creationId xmlns:p14="http://schemas.microsoft.com/office/powerpoint/2010/main" val="41609436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err="1"/>
              <a:t>Principa</a:t>
            </a:r>
            <a:r>
              <a:rPr lang="fr-FR" dirty="0"/>
              <a:t> source d’infection</a:t>
            </a:r>
          </a:p>
        </p:txBody>
      </p:sp>
      <p:sp>
        <p:nvSpPr>
          <p:cNvPr id="4" name="Espace réservé du numéro de diapositive 3"/>
          <p:cNvSpPr>
            <a:spLocks noGrp="1"/>
          </p:cNvSpPr>
          <p:nvPr>
            <p:ph type="sldNum" sz="quarter" idx="10"/>
          </p:nvPr>
        </p:nvSpPr>
        <p:spPr/>
        <p:txBody>
          <a:bodyPr/>
          <a:lstStyle/>
          <a:p>
            <a:pPr>
              <a:defRPr/>
            </a:pPr>
            <a:fld id="{FA70D862-5ABF-E04D-BD62-067E51A8D4A9}" type="slidenum">
              <a:rPr lang="en-GB" smtClean="0"/>
              <a:pPr>
                <a:defRPr/>
              </a:pPr>
              <a:t>21</a:t>
            </a:fld>
            <a:endParaRPr lang="en-GB"/>
          </a:p>
        </p:txBody>
      </p:sp>
    </p:spTree>
    <p:extLst>
      <p:ext uri="{BB962C8B-B14F-4D97-AF65-F5344CB8AC3E}">
        <p14:creationId xmlns:p14="http://schemas.microsoft.com/office/powerpoint/2010/main" val="871355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norm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4054417-BB12-7D4D-AABF-DDD52D25F540}" type="slidenum">
              <a:rPr lang="en-GB" smtClean="0"/>
              <a:pPr>
                <a:defRPr/>
              </a:pPr>
              <a:t>‹N°›</a:t>
            </a:fld>
            <a:endParaRPr lang="en-GB"/>
          </a:p>
        </p:txBody>
      </p:sp>
    </p:spTree>
    <p:extLst>
      <p:ext uri="{BB962C8B-B14F-4D97-AF65-F5344CB8AC3E}">
        <p14:creationId xmlns:p14="http://schemas.microsoft.com/office/powerpoint/2010/main" val="2994713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D083C97-9964-CA45-A9A8-256A02E123C8}" type="slidenum">
              <a:rPr lang="en-GB" smtClean="0"/>
              <a:pPr>
                <a:defRPr/>
              </a:pPr>
              <a:t>‹N°›</a:t>
            </a:fld>
            <a:endParaRPr lang="en-GB"/>
          </a:p>
        </p:txBody>
      </p:sp>
    </p:spTree>
    <p:extLst>
      <p:ext uri="{BB962C8B-B14F-4D97-AF65-F5344CB8AC3E}">
        <p14:creationId xmlns:p14="http://schemas.microsoft.com/office/powerpoint/2010/main" val="4097337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normAutofit/>
          </a:bodyPr>
          <a:lstStyle>
            <a:lvl1pPr>
              <a:defRPr sz="44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EB17050-9753-694E-BD95-E3371D75F5CE}" type="slidenum">
              <a:rPr lang="en-GB" smtClean="0"/>
              <a:pPr>
                <a:defRPr/>
              </a:pPr>
              <a:t>‹N°›</a:t>
            </a:fld>
            <a:endParaRPr lang="en-GB"/>
          </a:p>
        </p:txBody>
      </p:sp>
    </p:spTree>
    <p:extLst>
      <p:ext uri="{BB962C8B-B14F-4D97-AF65-F5344CB8AC3E}">
        <p14:creationId xmlns:p14="http://schemas.microsoft.com/office/powerpoint/2010/main" val="3219892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6572F3D-88F0-C945-98FB-22E388D82574}" type="slidenum">
              <a:rPr lang="en-GB" smtClean="0"/>
              <a:pPr>
                <a:defRPr/>
              </a:pPr>
              <a:t>‹N°›</a:t>
            </a:fld>
            <a:endParaRPr lang="en-GB"/>
          </a:p>
        </p:txBody>
      </p:sp>
    </p:spTree>
    <p:extLst>
      <p:ext uri="{BB962C8B-B14F-4D97-AF65-F5344CB8AC3E}">
        <p14:creationId xmlns:p14="http://schemas.microsoft.com/office/powerpoint/2010/main" val="3163821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EF7C361B-E610-E34D-AFDD-080C18E85089}" type="slidenum">
              <a:rPr lang="en-GB" smtClean="0"/>
              <a:pPr>
                <a:defRPr/>
              </a:pPr>
              <a:t>‹N°›</a:t>
            </a:fld>
            <a:endParaRPr lang="en-GB"/>
          </a:p>
        </p:txBody>
      </p:sp>
    </p:spTree>
    <p:extLst>
      <p:ext uri="{BB962C8B-B14F-4D97-AF65-F5344CB8AC3E}">
        <p14:creationId xmlns:p14="http://schemas.microsoft.com/office/powerpoint/2010/main" val="978259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BB32C0D-81AC-044E-AFC3-4F36DC31343A}" type="slidenum">
              <a:rPr lang="en-GB" smtClean="0"/>
              <a:pPr>
                <a:defRPr/>
              </a:pPr>
              <a:t>‹N°›</a:t>
            </a:fld>
            <a:endParaRPr lang="en-GB"/>
          </a:p>
        </p:txBody>
      </p:sp>
    </p:spTree>
    <p:extLst>
      <p:ext uri="{BB962C8B-B14F-4D97-AF65-F5344CB8AC3E}">
        <p14:creationId xmlns:p14="http://schemas.microsoft.com/office/powerpoint/2010/main" val="1797350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6DA904C-6AFC-0546-A891-11C4BD75F522}" type="slidenum">
              <a:rPr lang="en-GB" smtClean="0"/>
              <a:pPr>
                <a:defRPr/>
              </a:pPr>
              <a:t>‹N°›</a:t>
            </a:fld>
            <a:endParaRPr lang="en-GB"/>
          </a:p>
        </p:txBody>
      </p:sp>
    </p:spTree>
    <p:extLst>
      <p:ext uri="{BB962C8B-B14F-4D97-AF65-F5344CB8AC3E}">
        <p14:creationId xmlns:p14="http://schemas.microsoft.com/office/powerpoint/2010/main" val="3263791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9297C71-FEAF-FB46-9A62-03444F9DB57B}" type="slidenum">
              <a:rPr lang="en-GB" smtClean="0"/>
              <a:pPr>
                <a:defRPr/>
              </a:pPr>
              <a:t>‹N°›</a:t>
            </a:fld>
            <a:endParaRPr lang="en-GB"/>
          </a:p>
        </p:txBody>
      </p:sp>
    </p:spTree>
    <p:extLst>
      <p:ext uri="{BB962C8B-B14F-4D97-AF65-F5344CB8AC3E}">
        <p14:creationId xmlns:p14="http://schemas.microsoft.com/office/powerpoint/2010/main" val="1618420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061CC8F-3361-B44D-9DA2-75DBB67301E3}" type="slidenum">
              <a:rPr lang="en-GB" smtClean="0"/>
              <a:pPr>
                <a:defRPr/>
              </a:pPr>
              <a:t>‹N°›</a:t>
            </a:fld>
            <a:endParaRPr lang="en-GB"/>
          </a:p>
        </p:txBody>
      </p:sp>
    </p:spTree>
    <p:extLst>
      <p:ext uri="{BB962C8B-B14F-4D97-AF65-F5344CB8AC3E}">
        <p14:creationId xmlns:p14="http://schemas.microsoft.com/office/powerpoint/2010/main" val="935913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60DA06-807C-DE40-8D76-BEB8642911BF}" type="slidenum">
              <a:rPr lang="en-GB" smtClean="0"/>
              <a:pPr>
                <a:defRPr/>
              </a:pPr>
              <a:t>‹N°›</a:t>
            </a:fld>
            <a:endParaRPr lang="en-GB"/>
          </a:p>
        </p:txBody>
      </p:sp>
    </p:spTree>
    <p:extLst>
      <p:ext uri="{BB962C8B-B14F-4D97-AF65-F5344CB8AC3E}">
        <p14:creationId xmlns:p14="http://schemas.microsoft.com/office/powerpoint/2010/main" val="4186050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AE8078B-867E-A645-8205-5A516CC6AAB2}" type="slidenum">
              <a:rPr lang="en-GB" smtClean="0"/>
              <a:pPr>
                <a:defRPr/>
              </a:pPr>
              <a:t>‹N°›</a:t>
            </a:fld>
            <a:endParaRPr lang="en-GB"/>
          </a:p>
        </p:txBody>
      </p:sp>
    </p:spTree>
    <p:extLst>
      <p:ext uri="{BB962C8B-B14F-4D97-AF65-F5344CB8AC3E}">
        <p14:creationId xmlns:p14="http://schemas.microsoft.com/office/powerpoint/2010/main" val="549223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fld id="{9CD0E250-A5DA-0841-BFF2-7FB9BFC0C249}" type="slidenum">
              <a:rPr lang="en-GB" smtClean="0"/>
              <a:pPr>
                <a:defRPr/>
              </a:pPr>
              <a:t>‹N°›</a:t>
            </a:fld>
            <a:endParaRPr lang="en-GB"/>
          </a:p>
        </p:txBody>
      </p:sp>
    </p:spTree>
    <p:extLst>
      <p:ext uri="{BB962C8B-B14F-4D97-AF65-F5344CB8AC3E}">
        <p14:creationId xmlns:p14="http://schemas.microsoft.com/office/powerpoint/2010/main" val="391974178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hi.epfl.ch/"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jLCNwHxpNzg" TargetMode="External"/><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6.jpg"/></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AB7B-F506-4A51-9C69-1EB5ECC4C945}"/>
              </a:ext>
            </a:extLst>
          </p:cNvPr>
          <p:cNvSpPr>
            <a:spLocks noGrp="1"/>
          </p:cNvSpPr>
          <p:nvPr>
            <p:ph type="title"/>
          </p:nvPr>
        </p:nvSpPr>
        <p:spPr>
          <a:xfrm>
            <a:off x="0" y="1559027"/>
            <a:ext cx="9144000" cy="2533077"/>
          </a:xfrm>
        </p:spPr>
        <p:txBody>
          <a:bodyPr>
            <a:normAutofit/>
          </a:bodyPr>
          <a:lstStyle/>
          <a:p>
            <a:r>
              <a:rPr lang="fr-CH"/>
              <a:t>6. Réponses effectrices des cellules T</a:t>
            </a:r>
          </a:p>
        </p:txBody>
      </p:sp>
      <p:sp>
        <p:nvSpPr>
          <p:cNvPr id="3" name="Text Placeholder 2">
            <a:extLst>
              <a:ext uri="{FF2B5EF4-FFF2-40B4-BE49-F238E27FC236}">
                <a16:creationId xmlns:a16="http://schemas.microsoft.com/office/drawing/2014/main"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fr-CH" sz="1800"/>
              <a:t>par Bruno Lemaitre, </a:t>
            </a:r>
          </a:p>
          <a:p>
            <a:pPr marL="342900" indent="-342900" algn="ctr"/>
            <a:r>
              <a:rPr lang="fr-CH" sz="1800"/>
              <a:t>Ecole Polytechnique Fédérale de Lausanne</a:t>
            </a:r>
          </a:p>
          <a:p>
            <a:pPr marL="342900" indent="-342900" algn="ctr"/>
            <a:r>
              <a:rPr lang="fr-CH" sz="1800">
                <a:solidFill>
                  <a:srgbClr val="000000"/>
                </a:solidFill>
              </a:rPr>
              <a:t>Web: </a:t>
            </a:r>
            <a:r>
              <a:rPr lang="fr-CH" sz="1800">
                <a:solidFill>
                  <a:srgbClr val="000000"/>
                </a:solidFill>
                <a:hlinkClick r:id="rId2"/>
              </a:rPr>
              <a:t>http://ghi.epfl.ch</a:t>
            </a:r>
            <a:r>
              <a:rPr lang="fr-CH" sz="1800">
                <a:solidFill>
                  <a:srgbClr val="000000"/>
                </a:solidFill>
              </a:rPr>
              <a:t> </a:t>
            </a:r>
          </a:p>
          <a:p>
            <a:endParaRPr lang="fr-CH"/>
          </a:p>
        </p:txBody>
      </p:sp>
      <p:pic>
        <p:nvPicPr>
          <p:cNvPr id="4" name="Picture 3">
            <a:extLst>
              <a:ext uri="{FF2B5EF4-FFF2-40B4-BE49-F238E27FC236}">
                <a16:creationId xmlns:a16="http://schemas.microsoft.com/office/drawing/2014/main"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id="{F738D2B3-3E9F-45E5-862F-8631BFDE40F2}"/>
              </a:ext>
            </a:extLst>
          </p:cNvPr>
          <p:cNvPicPr>
            <a:picLocks noChangeAspect="1"/>
          </p:cNvPicPr>
          <p:nvPr/>
        </p:nvPicPr>
        <p:blipFill>
          <a:blip r:embed="rId4"/>
          <a:stretch>
            <a:fillRect/>
          </a:stretch>
        </p:blipFill>
        <p:spPr>
          <a:xfrm>
            <a:off x="0" y="0"/>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4E9EF-6420-4C73-92D2-2FBF0620FDFA}"/>
              </a:ext>
            </a:extLst>
          </p:cNvPr>
          <p:cNvSpPr>
            <a:spLocks noGrp="1"/>
          </p:cNvSpPr>
          <p:nvPr>
            <p:ph type="title"/>
          </p:nvPr>
        </p:nvSpPr>
        <p:spPr/>
        <p:txBody>
          <a:bodyPr>
            <a:normAutofit fontScale="90000"/>
          </a:bodyPr>
          <a:lstStyle/>
          <a:p>
            <a:r>
              <a:rPr lang="fr-CH" dirty="0"/>
              <a:t>2 types principaux d’immunité médiée par les cellules T</a:t>
            </a:r>
          </a:p>
        </p:txBody>
      </p:sp>
      <p:sp>
        <p:nvSpPr>
          <p:cNvPr id="3" name="Content Placeholder 2">
            <a:extLst>
              <a:ext uri="{FF2B5EF4-FFF2-40B4-BE49-F238E27FC236}">
                <a16:creationId xmlns:a16="http://schemas.microsoft.com/office/drawing/2014/main" id="{BF691DD0-F61C-4B04-9CAA-11A604F31B50}"/>
              </a:ext>
            </a:extLst>
          </p:cNvPr>
          <p:cNvSpPr>
            <a:spLocks noGrp="1"/>
          </p:cNvSpPr>
          <p:nvPr>
            <p:ph sz="half" idx="1"/>
          </p:nvPr>
        </p:nvSpPr>
        <p:spPr>
          <a:xfrm>
            <a:off x="0" y="1576865"/>
            <a:ext cx="3886200" cy="4351338"/>
          </a:xfrm>
        </p:spPr>
        <p:txBody>
          <a:bodyPr>
            <a:normAutofit/>
          </a:bodyPr>
          <a:lstStyle/>
          <a:p>
            <a:r>
              <a:rPr lang="fr-CH" sz="2000" dirty="0"/>
              <a:t>Les </a:t>
            </a:r>
            <a:r>
              <a:rPr lang="fr-CH" sz="2000" b="1" dirty="0"/>
              <a:t>cellules T CD4+ helper (Th) </a:t>
            </a:r>
            <a:r>
              <a:rPr lang="fr-CH" sz="2000" dirty="0"/>
              <a:t>stimulent les phagocytes à tuer les microbes survivants dans les vésicules phagocytaires.</a:t>
            </a:r>
          </a:p>
          <a:p>
            <a:pPr marL="0" indent="0">
              <a:buNone/>
            </a:pPr>
            <a:endParaRPr lang="fr-CH" sz="2000" dirty="0"/>
          </a:p>
          <a:p>
            <a:r>
              <a:rPr lang="fr-CH" sz="2000" dirty="0"/>
              <a:t>Les </a:t>
            </a:r>
            <a:r>
              <a:rPr lang="fr-CH" sz="2000" b="1" dirty="0"/>
              <a:t>cellules T CD8+ cytotoxiques (</a:t>
            </a:r>
            <a:r>
              <a:rPr lang="fr-CH" sz="2000" b="1" dirty="0" err="1"/>
              <a:t>CTLs</a:t>
            </a:r>
            <a:r>
              <a:rPr lang="fr-CH" sz="2000" b="1" dirty="0"/>
              <a:t>) </a:t>
            </a:r>
            <a:r>
              <a:rPr lang="fr-CH" sz="2000" dirty="0"/>
              <a:t>tuent toute cellule contenant des microbes ou des protéines microbiennes dans son cytoplasme, ce qui permet d’éliminer les réservoirs d’infection. </a:t>
            </a:r>
          </a:p>
        </p:txBody>
      </p:sp>
      <p:pic>
        <p:nvPicPr>
          <p:cNvPr id="5" name="Content Placeholder 4">
            <a:extLst>
              <a:ext uri="{FF2B5EF4-FFF2-40B4-BE49-F238E27FC236}">
                <a16:creationId xmlns:a16="http://schemas.microsoft.com/office/drawing/2014/main" id="{67CA1267-6F85-4FC0-BFC2-C05CEC0F6D10}"/>
              </a:ext>
            </a:extLst>
          </p:cNvPr>
          <p:cNvPicPr>
            <a:picLocks noGrp="1" noChangeAspect="1"/>
          </p:cNvPicPr>
          <p:nvPr>
            <p:ph sz="half" idx="2"/>
          </p:nvPr>
        </p:nvPicPr>
        <p:blipFill>
          <a:blip r:embed="rId2"/>
          <a:stretch>
            <a:fillRect/>
          </a:stretch>
        </p:blipFill>
        <p:spPr>
          <a:xfrm>
            <a:off x="4629150" y="2179784"/>
            <a:ext cx="3886200" cy="3643020"/>
          </a:xfrm>
          <a:prstGeom prst="rect">
            <a:avLst/>
          </a:prstGeom>
        </p:spPr>
      </p:pic>
      <p:sp>
        <p:nvSpPr>
          <p:cNvPr id="6" name="TextBox 5">
            <a:extLst>
              <a:ext uri="{FF2B5EF4-FFF2-40B4-BE49-F238E27FC236}">
                <a16:creationId xmlns:a16="http://schemas.microsoft.com/office/drawing/2014/main" id="{201202BC-D66D-43D9-8477-3DF704A67339}"/>
              </a:ext>
            </a:extLst>
          </p:cNvPr>
          <p:cNvSpPr txBox="1"/>
          <p:nvPr/>
        </p:nvSpPr>
        <p:spPr>
          <a:xfrm>
            <a:off x="0" y="6557451"/>
            <a:ext cx="3497048"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spTree>
    <p:extLst>
      <p:ext uri="{BB962C8B-B14F-4D97-AF65-F5344CB8AC3E}">
        <p14:creationId xmlns:p14="http://schemas.microsoft.com/office/powerpoint/2010/main" val="2328106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fr-CH" dirty="0"/>
              <a:t>Sommaire</a:t>
            </a:r>
          </a:p>
        </p:txBody>
      </p:sp>
      <p:sp>
        <p:nvSpPr>
          <p:cNvPr id="3" name="Content Placeholder 2"/>
          <p:cNvSpPr>
            <a:spLocks noGrp="1"/>
          </p:cNvSpPr>
          <p:nvPr>
            <p:ph idx="1"/>
          </p:nvPr>
        </p:nvSpPr>
        <p:spPr>
          <a:xfrm>
            <a:off x="1278302" y="2487042"/>
            <a:ext cx="7542170" cy="3750269"/>
          </a:xfrm>
        </p:spPr>
        <p:txBody>
          <a:bodyPr>
            <a:noAutofit/>
          </a:bodyPr>
          <a:lstStyle/>
          <a:p>
            <a:pPr marL="0" indent="0">
              <a:buNone/>
            </a:pPr>
            <a:r>
              <a:rPr lang="fr-CH" sz="2400" dirty="0"/>
              <a:t>6.1.	Caractéristiques générales des cellules </a:t>
            </a:r>
            <a:r>
              <a:rPr lang="fr-CH" sz="2400" dirty="0" err="1"/>
              <a:t>T</a:t>
            </a:r>
            <a:r>
              <a:rPr lang="fr-CH" sz="2400" dirty="0"/>
              <a:t> effectrices</a:t>
            </a:r>
          </a:p>
          <a:p>
            <a:pPr marL="0" indent="0">
              <a:buNone/>
            </a:pPr>
            <a:r>
              <a:rPr lang="fr-CH" sz="2400" dirty="0"/>
              <a:t>6.2.	Cellules T CD4+ effectrices (T helper)</a:t>
            </a:r>
          </a:p>
          <a:p>
            <a:pPr marL="0" indent="0">
              <a:buNone/>
            </a:pPr>
            <a:r>
              <a:rPr lang="fr-CH" sz="2400" dirty="0"/>
              <a:t>6.3.	Cellules T CD8+ effectrices (</a:t>
            </a:r>
            <a:r>
              <a:rPr lang="fr-CH" sz="2400" dirty="0" err="1"/>
              <a:t>CTLs</a:t>
            </a:r>
            <a:r>
              <a:rPr lang="fr-CH" sz="2400" dirty="0"/>
              <a:t>)</a:t>
            </a:r>
          </a:p>
          <a:p>
            <a:pPr marL="0" indent="0">
              <a:buNone/>
            </a:pPr>
            <a:r>
              <a:rPr lang="fr-CH" sz="2400" dirty="0"/>
              <a:t>6.4.	Résolution de la réponse effectrice des cellules T</a:t>
            </a:r>
          </a:p>
          <a:p>
            <a:pPr marL="0" indent="0">
              <a:buNone/>
            </a:pPr>
            <a:r>
              <a:rPr lang="fr-CH" sz="2400" dirty="0"/>
              <a:t>6.5.	Évasion de l’immunité médiée par les cellules T</a:t>
            </a:r>
            <a:endParaRPr lang="fr-CH" sz="1800" dirty="0"/>
          </a:p>
        </p:txBody>
      </p:sp>
    </p:spTree>
    <p:extLst>
      <p:ext uri="{BB962C8B-B14F-4D97-AF65-F5344CB8AC3E}">
        <p14:creationId xmlns:p14="http://schemas.microsoft.com/office/powerpoint/2010/main" val="3164284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a:bodyPr>
          <a:lstStyle/>
          <a:p>
            <a:br>
              <a:rPr lang="fr-CH" sz="3600" dirty="0"/>
            </a:br>
            <a:r>
              <a:rPr lang="fr-CH" sz="3600" dirty="0"/>
              <a:t>6.A.	Caractéristiques générales des cellules T</a:t>
            </a:r>
          </a:p>
        </p:txBody>
      </p:sp>
    </p:spTree>
    <p:extLst>
      <p:ext uri="{BB962C8B-B14F-4D97-AF65-F5344CB8AC3E}">
        <p14:creationId xmlns:p14="http://schemas.microsoft.com/office/powerpoint/2010/main" val="3947760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5464-4218-47F6-B90F-BAE679A47175}"/>
              </a:ext>
            </a:extLst>
          </p:cNvPr>
          <p:cNvSpPr>
            <a:spLocks noGrp="1"/>
          </p:cNvSpPr>
          <p:nvPr>
            <p:ph type="title"/>
          </p:nvPr>
        </p:nvSpPr>
        <p:spPr/>
        <p:txBody>
          <a:bodyPr/>
          <a:lstStyle/>
          <a:p>
            <a:r>
              <a:rPr lang="fr-CH" dirty="0"/>
              <a:t>Cellules </a:t>
            </a:r>
            <a:r>
              <a:rPr lang="fr-CH" dirty="0" err="1"/>
              <a:t>T</a:t>
            </a:r>
            <a:r>
              <a:rPr lang="fr-CH" dirty="0"/>
              <a:t> effectrices: Reconnaissance d’antigène</a:t>
            </a:r>
          </a:p>
        </p:txBody>
      </p:sp>
      <p:sp>
        <p:nvSpPr>
          <p:cNvPr id="3" name="Content Placeholder 2">
            <a:extLst>
              <a:ext uri="{FF2B5EF4-FFF2-40B4-BE49-F238E27FC236}">
                <a16:creationId xmlns:a16="http://schemas.microsoft.com/office/drawing/2014/main" id="{7F658054-13D4-411F-B5CB-097F0A065CD8}"/>
              </a:ext>
            </a:extLst>
          </p:cNvPr>
          <p:cNvSpPr>
            <a:spLocks noGrp="1"/>
          </p:cNvSpPr>
          <p:nvPr>
            <p:ph sz="half" idx="1"/>
          </p:nvPr>
        </p:nvSpPr>
        <p:spPr>
          <a:xfrm>
            <a:off x="0" y="1988840"/>
            <a:ext cx="4320480" cy="4351338"/>
          </a:xfrm>
        </p:spPr>
        <p:txBody>
          <a:bodyPr>
            <a:noAutofit/>
          </a:bodyPr>
          <a:lstStyle/>
          <a:p>
            <a:r>
              <a:rPr lang="fr-CH" sz="2000" dirty="0"/>
              <a:t>Les cellules T </a:t>
            </a:r>
            <a:r>
              <a:rPr lang="fr-CH" sz="2000" b="1" dirty="0"/>
              <a:t>reconnaissent des antigènes protéiques </a:t>
            </a:r>
            <a:r>
              <a:rPr lang="fr-CH" sz="2000" dirty="0"/>
              <a:t>en deux stades:  </a:t>
            </a:r>
          </a:p>
          <a:p>
            <a:pPr lvl="1">
              <a:buFont typeface="Courier New" panose="02070309020205020404" pitchFamily="49" charset="0"/>
              <a:buChar char="o"/>
            </a:pPr>
            <a:r>
              <a:rPr lang="fr-CH" sz="1800" b="1" dirty="0"/>
              <a:t>Les cellules T naïves </a:t>
            </a:r>
            <a:r>
              <a:rPr lang="fr-CH" sz="1800" dirty="0"/>
              <a:t>reconnaissent des antigènes dans les tissus lymphoïdes et en réponse prolifèrent et se différencient en cellules effectrices</a:t>
            </a:r>
            <a:r>
              <a:rPr lang="fr-CH" sz="1800" b="1" dirty="0"/>
              <a:t> </a:t>
            </a:r>
          </a:p>
          <a:p>
            <a:pPr lvl="1">
              <a:buFont typeface="Courier New" panose="02070309020205020404" pitchFamily="49" charset="0"/>
              <a:buChar char="o"/>
            </a:pPr>
            <a:r>
              <a:rPr lang="fr-CH" sz="1800" b="1" dirty="0"/>
              <a:t>Les cellules T effectrices </a:t>
            </a:r>
            <a:r>
              <a:rPr lang="fr-CH" sz="1800" dirty="0"/>
              <a:t>reconnaissent les mêmes antigènes partout dans l’organisme et en réponse éliminent ces microbes </a:t>
            </a:r>
          </a:p>
        </p:txBody>
      </p:sp>
      <p:pic>
        <p:nvPicPr>
          <p:cNvPr id="9" name="Picture 8">
            <a:extLst>
              <a:ext uri="{FF2B5EF4-FFF2-40B4-BE49-F238E27FC236}">
                <a16:creationId xmlns:a16="http://schemas.microsoft.com/office/drawing/2014/main" id="{C92D05B7-612B-41CD-9473-9882637A8561}"/>
              </a:ext>
            </a:extLst>
          </p:cNvPr>
          <p:cNvPicPr>
            <a:picLocks noChangeAspect="1"/>
          </p:cNvPicPr>
          <p:nvPr/>
        </p:nvPicPr>
        <p:blipFill rotWithShape="1">
          <a:blip r:embed="rId2"/>
          <a:srcRect l="6059" t="4763" r="9111" b="12310"/>
          <a:stretch/>
        </p:blipFill>
        <p:spPr>
          <a:xfrm>
            <a:off x="4360211" y="2060848"/>
            <a:ext cx="4625453" cy="2808312"/>
          </a:xfrm>
          <a:prstGeom prst="rect">
            <a:avLst/>
          </a:prstGeom>
        </p:spPr>
      </p:pic>
    </p:spTree>
    <p:extLst>
      <p:ext uri="{BB962C8B-B14F-4D97-AF65-F5344CB8AC3E}">
        <p14:creationId xmlns:p14="http://schemas.microsoft.com/office/powerpoint/2010/main" val="4115436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5464-4218-47F6-B90F-BAE679A47175}"/>
              </a:ext>
            </a:extLst>
          </p:cNvPr>
          <p:cNvSpPr>
            <a:spLocks noGrp="1"/>
          </p:cNvSpPr>
          <p:nvPr>
            <p:ph type="title"/>
          </p:nvPr>
        </p:nvSpPr>
        <p:spPr/>
        <p:txBody>
          <a:bodyPr/>
          <a:lstStyle/>
          <a:p>
            <a:r>
              <a:rPr lang="fr-CH" dirty="0"/>
              <a:t>Cellules </a:t>
            </a:r>
            <a:r>
              <a:rPr lang="fr-CH" dirty="0" err="1"/>
              <a:t>T</a:t>
            </a:r>
            <a:r>
              <a:rPr lang="fr-CH" dirty="0"/>
              <a:t> effectrices: Adhésion</a:t>
            </a:r>
          </a:p>
        </p:txBody>
      </p:sp>
      <p:sp>
        <p:nvSpPr>
          <p:cNvPr id="3" name="Content Placeholder 2">
            <a:extLst>
              <a:ext uri="{FF2B5EF4-FFF2-40B4-BE49-F238E27FC236}">
                <a16:creationId xmlns:a16="http://schemas.microsoft.com/office/drawing/2014/main" id="{7F658054-13D4-411F-B5CB-097F0A065CD8}"/>
              </a:ext>
            </a:extLst>
          </p:cNvPr>
          <p:cNvSpPr>
            <a:spLocks noGrp="1"/>
          </p:cNvSpPr>
          <p:nvPr>
            <p:ph sz="half" idx="1"/>
          </p:nvPr>
        </p:nvSpPr>
        <p:spPr>
          <a:xfrm>
            <a:off x="0" y="2132856"/>
            <a:ext cx="4320480" cy="4351338"/>
          </a:xfrm>
        </p:spPr>
        <p:txBody>
          <a:bodyPr>
            <a:noAutofit/>
          </a:bodyPr>
          <a:lstStyle/>
          <a:p>
            <a:r>
              <a:rPr lang="fr-CH" sz="2000" dirty="0"/>
              <a:t>Les cellules T effectrices augmentent l’expression de </a:t>
            </a:r>
            <a:r>
              <a:rPr lang="fr-CH" sz="2000" b="1" dirty="0"/>
              <a:t>molécules d’adhésion cellulaire</a:t>
            </a:r>
            <a:r>
              <a:rPr lang="fr-CH" sz="2000" dirty="0"/>
              <a:t> à leur surface, afin de favoriser et d’étendre le contact avec:</a:t>
            </a:r>
          </a:p>
          <a:p>
            <a:pPr lvl="1">
              <a:buFont typeface="Courier New" panose="02070309020205020404" pitchFamily="49" charset="0"/>
              <a:buChar char="o"/>
            </a:pPr>
            <a:r>
              <a:rPr lang="fr-CH" sz="1800" dirty="0"/>
              <a:t>les </a:t>
            </a:r>
            <a:r>
              <a:rPr lang="fr-CH" sz="1800" dirty="0" err="1"/>
              <a:t>APCs</a:t>
            </a:r>
            <a:r>
              <a:rPr lang="fr-CH" sz="1800" dirty="0"/>
              <a:t> dans le cas des cellules Th CD4 </a:t>
            </a:r>
          </a:p>
          <a:p>
            <a:pPr lvl="1">
              <a:buFont typeface="Courier New" panose="02070309020205020404" pitchFamily="49" charset="0"/>
              <a:buChar char="o"/>
            </a:pPr>
            <a:r>
              <a:rPr lang="fr-CH" sz="1800" dirty="0"/>
              <a:t>les cellules cibles dans le cas des </a:t>
            </a:r>
            <a:r>
              <a:rPr lang="fr-CH" sz="1800" dirty="0" err="1"/>
              <a:t>CTLs</a:t>
            </a:r>
            <a:r>
              <a:rPr lang="fr-CH" sz="1800" dirty="0"/>
              <a:t> CD8</a:t>
            </a:r>
            <a:endParaRPr lang="fr-CH" sz="2000" dirty="0"/>
          </a:p>
        </p:txBody>
      </p:sp>
      <p:pic>
        <p:nvPicPr>
          <p:cNvPr id="8" name="Picture 7">
            <a:extLst>
              <a:ext uri="{FF2B5EF4-FFF2-40B4-BE49-F238E27FC236}">
                <a16:creationId xmlns:a16="http://schemas.microsoft.com/office/drawing/2014/main" id="{0536E663-7CD6-45F2-BA5C-0506EE111516}"/>
              </a:ext>
            </a:extLst>
          </p:cNvPr>
          <p:cNvPicPr>
            <a:picLocks noChangeAspect="1"/>
          </p:cNvPicPr>
          <p:nvPr/>
        </p:nvPicPr>
        <p:blipFill rotWithShape="1">
          <a:blip r:embed="rId2"/>
          <a:srcRect l="9596" r="9596" b="11711"/>
          <a:stretch/>
        </p:blipFill>
        <p:spPr>
          <a:xfrm>
            <a:off x="4403346" y="1826478"/>
            <a:ext cx="4680521" cy="3176066"/>
          </a:xfrm>
          <a:prstGeom prst="rect">
            <a:avLst/>
          </a:prstGeom>
        </p:spPr>
      </p:pic>
    </p:spTree>
    <p:extLst>
      <p:ext uri="{BB962C8B-B14F-4D97-AF65-F5344CB8AC3E}">
        <p14:creationId xmlns:p14="http://schemas.microsoft.com/office/powerpoint/2010/main" val="3731477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5464-4218-47F6-B90F-BAE679A47175}"/>
              </a:ext>
            </a:extLst>
          </p:cNvPr>
          <p:cNvSpPr>
            <a:spLocks noGrp="1"/>
          </p:cNvSpPr>
          <p:nvPr>
            <p:ph type="title"/>
          </p:nvPr>
        </p:nvSpPr>
        <p:spPr/>
        <p:txBody>
          <a:bodyPr/>
          <a:lstStyle/>
          <a:p>
            <a:r>
              <a:rPr lang="fr-CH" dirty="0"/>
              <a:t>Cellules </a:t>
            </a:r>
            <a:r>
              <a:rPr lang="fr-CH" dirty="0" err="1"/>
              <a:t>T</a:t>
            </a:r>
            <a:r>
              <a:rPr lang="fr-CH" dirty="0"/>
              <a:t> effectrices: migration</a:t>
            </a:r>
          </a:p>
        </p:txBody>
      </p:sp>
      <p:sp>
        <p:nvSpPr>
          <p:cNvPr id="3" name="Content Placeholder 2">
            <a:extLst>
              <a:ext uri="{FF2B5EF4-FFF2-40B4-BE49-F238E27FC236}">
                <a16:creationId xmlns:a16="http://schemas.microsoft.com/office/drawing/2014/main" id="{7F658054-13D4-411F-B5CB-097F0A065CD8}"/>
              </a:ext>
            </a:extLst>
          </p:cNvPr>
          <p:cNvSpPr>
            <a:spLocks noGrp="1"/>
          </p:cNvSpPr>
          <p:nvPr>
            <p:ph sz="half" idx="1"/>
          </p:nvPr>
        </p:nvSpPr>
        <p:spPr>
          <a:xfrm>
            <a:off x="769030" y="1264770"/>
            <a:ext cx="7605939" cy="4351338"/>
          </a:xfrm>
        </p:spPr>
        <p:txBody>
          <a:bodyPr>
            <a:noAutofit/>
          </a:bodyPr>
          <a:lstStyle/>
          <a:p>
            <a:pPr marL="0" indent="0">
              <a:buNone/>
            </a:pPr>
            <a:r>
              <a:rPr lang="fr-CH" sz="2000" dirty="0"/>
              <a:t>Les cellules T modifient leur expression de </a:t>
            </a:r>
            <a:r>
              <a:rPr lang="fr-CH" sz="2000" b="1" dirty="0"/>
              <a:t>récepteurs d’adressage</a:t>
            </a:r>
            <a:r>
              <a:rPr lang="fr-CH" sz="2000" dirty="0"/>
              <a:t>, leur permettant de quitter les organes lymphoïdes où ils ont été activés, d’accéder aux tissus périphériques, et de </a:t>
            </a:r>
            <a:r>
              <a:rPr lang="fr-CH" sz="2000" b="1" dirty="0"/>
              <a:t>migrer </a:t>
            </a:r>
            <a:r>
              <a:rPr lang="fr-CH" sz="2000" dirty="0"/>
              <a:t>au site d’entrée du pathogène ou de l’inflammation</a:t>
            </a:r>
          </a:p>
        </p:txBody>
      </p:sp>
      <p:pic>
        <p:nvPicPr>
          <p:cNvPr id="6" name="Picture 5">
            <a:extLst>
              <a:ext uri="{FF2B5EF4-FFF2-40B4-BE49-F238E27FC236}">
                <a16:creationId xmlns:a16="http://schemas.microsoft.com/office/drawing/2014/main" id="{A982DD57-BAD2-4C65-A414-BEA5E11012BC}"/>
              </a:ext>
            </a:extLst>
          </p:cNvPr>
          <p:cNvPicPr>
            <a:picLocks noChangeAspect="1"/>
          </p:cNvPicPr>
          <p:nvPr/>
        </p:nvPicPr>
        <p:blipFill rotWithShape="1">
          <a:blip r:embed="rId2"/>
          <a:srcRect l="10033" t="16182" r="63740" b="26023"/>
          <a:stretch/>
        </p:blipFill>
        <p:spPr>
          <a:xfrm>
            <a:off x="2195736" y="3455695"/>
            <a:ext cx="1753908" cy="2396066"/>
          </a:xfrm>
          <a:prstGeom prst="rect">
            <a:avLst/>
          </a:prstGeom>
        </p:spPr>
      </p:pic>
      <p:pic>
        <p:nvPicPr>
          <p:cNvPr id="10" name="Picture 9">
            <a:extLst>
              <a:ext uri="{FF2B5EF4-FFF2-40B4-BE49-F238E27FC236}">
                <a16:creationId xmlns:a16="http://schemas.microsoft.com/office/drawing/2014/main" id="{EB095D6C-28F7-4A6C-B35F-A0B5FCCEDA43}"/>
              </a:ext>
            </a:extLst>
          </p:cNvPr>
          <p:cNvPicPr>
            <a:picLocks noChangeAspect="1"/>
          </p:cNvPicPr>
          <p:nvPr/>
        </p:nvPicPr>
        <p:blipFill rotWithShape="1">
          <a:blip r:embed="rId2"/>
          <a:srcRect l="59824" t="16182" r="8275" b="26023"/>
          <a:stretch/>
        </p:blipFill>
        <p:spPr>
          <a:xfrm>
            <a:off x="5580112" y="3440439"/>
            <a:ext cx="2133331" cy="2396066"/>
          </a:xfrm>
          <a:prstGeom prst="rect">
            <a:avLst/>
          </a:prstGeom>
        </p:spPr>
      </p:pic>
    </p:spTree>
    <p:extLst>
      <p:ext uri="{BB962C8B-B14F-4D97-AF65-F5344CB8AC3E}">
        <p14:creationId xmlns:p14="http://schemas.microsoft.com/office/powerpoint/2010/main" val="3810885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5464-4218-47F6-B90F-BAE679A47175}"/>
              </a:ext>
            </a:extLst>
          </p:cNvPr>
          <p:cNvSpPr>
            <a:spLocks noGrp="1"/>
          </p:cNvSpPr>
          <p:nvPr>
            <p:ph type="title"/>
          </p:nvPr>
        </p:nvSpPr>
        <p:spPr/>
        <p:txBody>
          <a:bodyPr/>
          <a:lstStyle/>
          <a:p>
            <a:r>
              <a:rPr lang="fr-CH" dirty="0"/>
              <a:t>Cellules </a:t>
            </a:r>
            <a:r>
              <a:rPr lang="fr-CH" dirty="0" err="1"/>
              <a:t>T</a:t>
            </a:r>
            <a:r>
              <a:rPr lang="fr-CH" dirty="0"/>
              <a:t> effectrices</a:t>
            </a:r>
            <a:r>
              <a:rPr lang="fr-CH"/>
              <a:t>: différenciation </a:t>
            </a:r>
            <a:endParaRPr lang="fr-CH" dirty="0"/>
          </a:p>
        </p:txBody>
      </p:sp>
      <p:sp>
        <p:nvSpPr>
          <p:cNvPr id="3" name="Content Placeholder 2">
            <a:extLst>
              <a:ext uri="{FF2B5EF4-FFF2-40B4-BE49-F238E27FC236}">
                <a16:creationId xmlns:a16="http://schemas.microsoft.com/office/drawing/2014/main" id="{7F658054-13D4-411F-B5CB-097F0A065CD8}"/>
              </a:ext>
            </a:extLst>
          </p:cNvPr>
          <p:cNvSpPr>
            <a:spLocks noGrp="1"/>
          </p:cNvSpPr>
          <p:nvPr>
            <p:ph sz="half" idx="1"/>
          </p:nvPr>
        </p:nvSpPr>
        <p:spPr>
          <a:xfrm>
            <a:off x="107504" y="1052736"/>
            <a:ext cx="8928992" cy="4351338"/>
          </a:xfrm>
        </p:spPr>
        <p:txBody>
          <a:bodyPr>
            <a:noAutofit/>
          </a:bodyPr>
          <a:lstStyle/>
          <a:p>
            <a:pPr marL="0" indent="0">
              <a:buNone/>
            </a:pPr>
            <a:r>
              <a:rPr lang="fr-CH" sz="2000" dirty="0"/>
              <a:t>Les cellules T effectrices expriment une multitude de </a:t>
            </a:r>
            <a:r>
              <a:rPr lang="fr-CH" sz="2000" b="1" dirty="0"/>
              <a:t>récepteurs membranaires</a:t>
            </a:r>
            <a:r>
              <a:rPr lang="fr-CH" sz="2000" dirty="0"/>
              <a:t> (p.ex. </a:t>
            </a:r>
            <a:r>
              <a:rPr lang="fr-CH" sz="2000" dirty="0" err="1"/>
              <a:t>FasL</a:t>
            </a:r>
            <a:r>
              <a:rPr lang="fr-CH" sz="2000" dirty="0"/>
              <a:t>, CD40Lβ), de </a:t>
            </a:r>
            <a:r>
              <a:rPr lang="fr-CH" sz="2000" b="1" dirty="0"/>
              <a:t>cytokines</a:t>
            </a:r>
            <a:r>
              <a:rPr lang="fr-CH" sz="2000" dirty="0"/>
              <a:t>, et d’</a:t>
            </a:r>
            <a:r>
              <a:rPr lang="fr-CH" sz="2000" b="1" dirty="0"/>
              <a:t>enzymes </a:t>
            </a:r>
            <a:r>
              <a:rPr lang="fr-CH" sz="2000" dirty="0"/>
              <a:t>qui sont absentes des cellules T naïves</a:t>
            </a:r>
          </a:p>
        </p:txBody>
      </p:sp>
      <p:pic>
        <p:nvPicPr>
          <p:cNvPr id="7" name="Picture 6">
            <a:extLst>
              <a:ext uri="{FF2B5EF4-FFF2-40B4-BE49-F238E27FC236}">
                <a16:creationId xmlns:a16="http://schemas.microsoft.com/office/drawing/2014/main" id="{4779F5A1-6592-4A1C-8287-0CF2D3A4EB50}"/>
              </a:ext>
            </a:extLst>
          </p:cNvPr>
          <p:cNvPicPr>
            <a:picLocks noChangeAspect="1"/>
          </p:cNvPicPr>
          <p:nvPr/>
        </p:nvPicPr>
        <p:blipFill rotWithShape="1">
          <a:blip r:embed="rId2"/>
          <a:srcRect l="1523" t="16144" r="1079" b="23895"/>
          <a:stretch/>
        </p:blipFill>
        <p:spPr>
          <a:xfrm>
            <a:off x="323528" y="2708920"/>
            <a:ext cx="8402964" cy="3212898"/>
          </a:xfrm>
          <a:prstGeom prst="rect">
            <a:avLst/>
          </a:prstGeom>
        </p:spPr>
      </p:pic>
    </p:spTree>
    <p:extLst>
      <p:ext uri="{BB962C8B-B14F-4D97-AF65-F5344CB8AC3E}">
        <p14:creationId xmlns:p14="http://schemas.microsoft.com/office/powerpoint/2010/main" val="1482299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dirty="0">
                <a:solidFill>
                  <a:schemeClr val="bg1"/>
                </a:solidFill>
              </a:rPr>
              <a:t>Conclusions 6.1 | Cellules T effectrices</a:t>
            </a:r>
          </a:p>
        </p:txBody>
      </p:sp>
      <p:sp>
        <p:nvSpPr>
          <p:cNvPr id="3" name="Espace réservé du contenu 2"/>
          <p:cNvSpPr>
            <a:spLocks noGrp="1"/>
          </p:cNvSpPr>
          <p:nvPr>
            <p:ph idx="1"/>
          </p:nvPr>
        </p:nvSpPr>
        <p:spPr/>
        <p:txBody>
          <a:bodyPr>
            <a:normAutofit/>
          </a:bodyPr>
          <a:lstStyle/>
          <a:p>
            <a:r>
              <a:rPr lang="fr-CH" sz="2000" dirty="0"/>
              <a:t>Les cellules T effectrices expriment des cytokines, des récepteurs de chimiokines, des protéines d’adhésion et des molécules effectrices spécifiques afin d’interagir avec les cellules cibles.</a:t>
            </a:r>
          </a:p>
        </p:txBody>
      </p:sp>
    </p:spTree>
    <p:extLst>
      <p:ext uri="{BB962C8B-B14F-4D97-AF65-F5344CB8AC3E}">
        <p14:creationId xmlns:p14="http://schemas.microsoft.com/office/powerpoint/2010/main" val="366160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a:bodyPr>
          <a:lstStyle/>
          <a:p>
            <a:br>
              <a:rPr lang="fr-CH" sz="3600" dirty="0"/>
            </a:br>
            <a:r>
              <a:rPr lang="fr-CH" sz="3600" dirty="0"/>
              <a:t>6.2. Cellules </a:t>
            </a:r>
            <a:r>
              <a:rPr lang="fr-CH" sz="3600" dirty="0" err="1"/>
              <a:t>T</a:t>
            </a:r>
            <a:r>
              <a:rPr lang="fr-CH" sz="3600" dirty="0"/>
              <a:t> CD4+ effectrices (</a:t>
            </a:r>
            <a:r>
              <a:rPr lang="fr-CH" sz="3600" dirty="0" err="1"/>
              <a:t>T</a:t>
            </a:r>
            <a:r>
              <a:rPr lang="fr-CH" sz="3600" dirty="0"/>
              <a:t> </a:t>
            </a:r>
            <a:r>
              <a:rPr lang="fr-CH" sz="3600" dirty="0" err="1"/>
              <a:t>helper</a:t>
            </a:r>
            <a:r>
              <a:rPr lang="fr-CH" sz="3600" dirty="0"/>
              <a:t>)</a:t>
            </a:r>
          </a:p>
        </p:txBody>
      </p:sp>
      <p:sp>
        <p:nvSpPr>
          <p:cNvPr id="3" name="Text Placeholder 2">
            <a:extLst>
              <a:ext uri="{FF2B5EF4-FFF2-40B4-BE49-F238E27FC236}">
                <a16:creationId xmlns:a16="http://schemas.microsoft.com/office/drawing/2014/main" id="{317720D6-A777-45A4-A853-542CDEAC74A2}"/>
              </a:ext>
            </a:extLst>
          </p:cNvPr>
          <p:cNvSpPr>
            <a:spLocks noGrp="1"/>
          </p:cNvSpPr>
          <p:nvPr>
            <p:ph type="body" idx="1"/>
          </p:nvPr>
        </p:nvSpPr>
        <p:spPr>
          <a:xfrm>
            <a:off x="623888" y="3528000"/>
            <a:ext cx="7886700" cy="2561651"/>
          </a:xfrm>
        </p:spPr>
        <p:txBody>
          <a:bodyPr>
            <a:normAutofit/>
          </a:bodyPr>
          <a:lstStyle/>
          <a:p>
            <a:pPr marL="342900" indent="-342900">
              <a:buFont typeface="Arial" panose="020B0604020202020204" pitchFamily="34" charset="0"/>
              <a:buChar char="•"/>
            </a:pPr>
            <a:r>
              <a:rPr lang="fr-CH" dirty="0"/>
              <a:t>Rôle des cellules Th1</a:t>
            </a:r>
          </a:p>
          <a:p>
            <a:pPr marL="342900" indent="-342900">
              <a:buFont typeface="Arial" panose="020B0604020202020204" pitchFamily="34" charset="0"/>
              <a:buChar char="•"/>
            </a:pPr>
            <a:r>
              <a:rPr lang="fr-CH" dirty="0"/>
              <a:t>Rôle des cellules Th2</a:t>
            </a:r>
          </a:p>
          <a:p>
            <a:pPr marL="342900" indent="-342900">
              <a:buFont typeface="Arial" panose="020B0604020202020204" pitchFamily="34" charset="0"/>
              <a:buChar char="•"/>
            </a:pPr>
            <a:r>
              <a:rPr lang="fr-CH" dirty="0"/>
              <a:t>Équilibre Th1 / Th2</a:t>
            </a:r>
          </a:p>
          <a:p>
            <a:pPr marL="342900" indent="-342900">
              <a:buFont typeface="Arial" panose="020B0604020202020204" pitchFamily="34" charset="0"/>
              <a:buChar char="•"/>
            </a:pPr>
            <a:r>
              <a:rPr lang="fr-CH" dirty="0"/>
              <a:t>Rôle des cellules Th17</a:t>
            </a:r>
          </a:p>
          <a:p>
            <a:pPr marL="342900" indent="-342900">
              <a:buFont typeface="Arial" panose="020B0604020202020204" pitchFamily="34" charset="0"/>
              <a:buChar char="•"/>
            </a:pPr>
            <a:r>
              <a:rPr lang="fr-CH" dirty="0"/>
              <a:t>Rôle des cellules </a:t>
            </a:r>
            <a:r>
              <a:rPr lang="fr-CH" dirty="0" err="1"/>
              <a:t>Treg</a:t>
            </a:r>
            <a:endParaRPr lang="fr-CH" dirty="0"/>
          </a:p>
        </p:txBody>
      </p:sp>
    </p:spTree>
    <p:extLst>
      <p:ext uri="{BB962C8B-B14F-4D97-AF65-F5344CB8AC3E}">
        <p14:creationId xmlns:p14="http://schemas.microsoft.com/office/powerpoint/2010/main" val="503025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D9492-62D4-4103-BC6B-4B6857C6FEA9}"/>
              </a:ext>
            </a:extLst>
          </p:cNvPr>
          <p:cNvSpPr>
            <a:spLocks noGrp="1"/>
          </p:cNvSpPr>
          <p:nvPr>
            <p:ph type="title"/>
          </p:nvPr>
        </p:nvSpPr>
        <p:spPr/>
        <p:txBody>
          <a:bodyPr>
            <a:normAutofit fontScale="90000"/>
          </a:bodyPr>
          <a:lstStyle/>
          <a:p>
            <a:r>
              <a:rPr lang="fr-CH" dirty="0"/>
              <a:t>Réponses des cellules Th1 : activation des macrophages</a:t>
            </a:r>
          </a:p>
        </p:txBody>
      </p:sp>
      <p:sp>
        <p:nvSpPr>
          <p:cNvPr id="3" name="Content Placeholder 2">
            <a:extLst>
              <a:ext uri="{FF2B5EF4-FFF2-40B4-BE49-F238E27FC236}">
                <a16:creationId xmlns:a16="http://schemas.microsoft.com/office/drawing/2014/main" id="{27ACA679-5894-4F00-AEEA-C0FF341FEBAE}"/>
              </a:ext>
            </a:extLst>
          </p:cNvPr>
          <p:cNvSpPr>
            <a:spLocks noGrp="1"/>
          </p:cNvSpPr>
          <p:nvPr>
            <p:ph idx="1"/>
          </p:nvPr>
        </p:nvSpPr>
        <p:spPr>
          <a:xfrm>
            <a:off x="323527" y="5559386"/>
            <a:ext cx="8734806" cy="1037966"/>
          </a:xfrm>
        </p:spPr>
        <p:txBody>
          <a:bodyPr>
            <a:normAutofit fontScale="92500" lnSpcReduction="10000"/>
          </a:bodyPr>
          <a:lstStyle/>
          <a:p>
            <a:pPr marL="0" indent="0">
              <a:buNone/>
            </a:pPr>
            <a:r>
              <a:rPr lang="fr-CH" sz="1600" dirty="0"/>
              <a:t>(A-B) Dans cette expérience, un échantillon de lymphocytes ou de sérum (source d’anticorps) fut prélevé d’une souris exposée au préalable à une dose </a:t>
            </a:r>
            <a:r>
              <a:rPr lang="fr-CH" sz="1600" dirty="0" err="1"/>
              <a:t>subléthale</a:t>
            </a:r>
            <a:r>
              <a:rPr lang="fr-CH" sz="1600" dirty="0"/>
              <a:t> de Listeria (souris immunisée) et transféré à une souris normale (naïve). Ensuite, la souris </a:t>
            </a:r>
            <a:r>
              <a:rPr lang="fr-CH" sz="1600" dirty="0" err="1"/>
              <a:t>récipiente</a:t>
            </a:r>
            <a:r>
              <a:rPr lang="fr-CH" sz="1600" dirty="0"/>
              <a:t> du «transfert adoptif» fut stimulée avec les mêmes bactéries. Le nombre de bactéries fut déterminé dans la rate de la souris </a:t>
            </a:r>
            <a:r>
              <a:rPr lang="fr-CH" sz="1600" dirty="0" err="1"/>
              <a:t>récipiente</a:t>
            </a:r>
            <a:r>
              <a:rPr lang="fr-CH" sz="1600" dirty="0"/>
              <a:t> afin d’évaluer si le transfert avait généré un statut immun. </a:t>
            </a:r>
          </a:p>
        </p:txBody>
      </p:sp>
      <p:pic>
        <p:nvPicPr>
          <p:cNvPr id="4" name="Image 2" descr="Dia_7.jpg">
            <a:extLst>
              <a:ext uri="{FF2B5EF4-FFF2-40B4-BE49-F238E27FC236}">
                <a16:creationId xmlns:a16="http://schemas.microsoft.com/office/drawing/2014/main" id="{BDD3BCDE-DECC-4958-9503-5096C3DA0A65}"/>
              </a:ext>
            </a:extLst>
          </p:cNvPr>
          <p:cNvPicPr>
            <a:picLocks noChangeAspect="1"/>
          </p:cNvPicPr>
          <p:nvPr/>
        </p:nvPicPr>
        <p:blipFill rotWithShape="1">
          <a:blip r:embed="rId2">
            <a:extLst>
              <a:ext uri="{28A0092B-C50C-407E-A947-70E740481C1C}">
                <a14:useLocalDpi xmlns:a14="http://schemas.microsoft.com/office/drawing/2010/main" val="0"/>
              </a:ext>
            </a:extLst>
          </a:blip>
          <a:srcRect t="857" b="50558"/>
          <a:stretch/>
        </p:blipFill>
        <p:spPr>
          <a:xfrm>
            <a:off x="298173" y="2524202"/>
            <a:ext cx="5689573" cy="2349667"/>
          </a:xfrm>
          <a:prstGeom prst="rect">
            <a:avLst/>
          </a:prstGeom>
        </p:spPr>
      </p:pic>
      <p:sp>
        <p:nvSpPr>
          <p:cNvPr id="5" name="Text Box 6">
            <a:extLst>
              <a:ext uri="{FF2B5EF4-FFF2-40B4-BE49-F238E27FC236}">
                <a16:creationId xmlns:a16="http://schemas.microsoft.com/office/drawing/2014/main" id="{B39BEED7-1824-41E9-8BEB-00BE6EE59EDE}"/>
              </a:ext>
            </a:extLst>
          </p:cNvPr>
          <p:cNvSpPr txBox="1">
            <a:spLocks noChangeArrowheads="1"/>
          </p:cNvSpPr>
          <p:nvPr/>
        </p:nvSpPr>
        <p:spPr bwMode="auto">
          <a:xfrm>
            <a:off x="417103" y="4939471"/>
            <a:ext cx="5671931" cy="369332"/>
          </a:xfrm>
          <a:prstGeom prst="rect">
            <a:avLst/>
          </a:prstGeom>
          <a:solidFill>
            <a:schemeClr val="bg1">
              <a:lumMod val="95000"/>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a:latin typeface="+mj-lt"/>
              </a:rPr>
              <a:t>Transfer</a:t>
            </a:r>
          </a:p>
        </p:txBody>
      </p:sp>
      <p:sp>
        <p:nvSpPr>
          <p:cNvPr id="6" name="Text Box 7">
            <a:extLst>
              <a:ext uri="{FF2B5EF4-FFF2-40B4-BE49-F238E27FC236}">
                <a16:creationId xmlns:a16="http://schemas.microsoft.com/office/drawing/2014/main" id="{78BB5ADA-0F62-4C2F-9E91-4672E9B964BF}"/>
              </a:ext>
            </a:extLst>
          </p:cNvPr>
          <p:cNvSpPr txBox="1">
            <a:spLocks noChangeArrowheads="1"/>
          </p:cNvSpPr>
          <p:nvPr/>
        </p:nvSpPr>
        <p:spPr bwMode="auto">
          <a:xfrm>
            <a:off x="6249752" y="4939471"/>
            <a:ext cx="2783227" cy="369332"/>
          </a:xfrm>
          <a:prstGeom prst="rect">
            <a:avLst/>
          </a:prstGeom>
          <a:solidFill>
            <a:schemeClr val="bg1">
              <a:lumMod val="95000"/>
            </a:schemeClr>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a:latin typeface="+mj-lt"/>
              </a:rPr>
              <a:t>In vitro</a:t>
            </a:r>
          </a:p>
        </p:txBody>
      </p:sp>
      <p:sp>
        <p:nvSpPr>
          <p:cNvPr id="7" name="TextBox 6">
            <a:extLst>
              <a:ext uri="{FF2B5EF4-FFF2-40B4-BE49-F238E27FC236}">
                <a16:creationId xmlns:a16="http://schemas.microsoft.com/office/drawing/2014/main" id="{CF0F138B-6254-4943-8437-DEEA53CF559E}"/>
              </a:ext>
            </a:extLst>
          </p:cNvPr>
          <p:cNvSpPr txBox="1"/>
          <p:nvPr/>
        </p:nvSpPr>
        <p:spPr>
          <a:xfrm>
            <a:off x="0" y="6557451"/>
            <a:ext cx="3497048"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pic>
        <p:nvPicPr>
          <p:cNvPr id="8" name="Image 2" descr="Dia_7.jpg">
            <a:extLst>
              <a:ext uri="{FF2B5EF4-FFF2-40B4-BE49-F238E27FC236}">
                <a16:creationId xmlns:a16="http://schemas.microsoft.com/office/drawing/2014/main" id="{DAEDF455-53B7-4C4B-92C3-576700DD3B54}"/>
              </a:ext>
            </a:extLst>
          </p:cNvPr>
          <p:cNvPicPr>
            <a:picLocks noChangeAspect="1"/>
          </p:cNvPicPr>
          <p:nvPr/>
        </p:nvPicPr>
        <p:blipFill rotWithShape="1">
          <a:blip r:embed="rId2">
            <a:extLst>
              <a:ext uri="{28A0092B-C50C-407E-A947-70E740481C1C}">
                <a14:useLocalDpi xmlns:a14="http://schemas.microsoft.com/office/drawing/2010/main" val="0"/>
              </a:ext>
            </a:extLst>
          </a:blip>
          <a:srcRect t="51308" r="48257" b="1973"/>
          <a:stretch/>
        </p:blipFill>
        <p:spPr>
          <a:xfrm>
            <a:off x="6089035" y="2560612"/>
            <a:ext cx="2943944" cy="2259446"/>
          </a:xfrm>
          <a:prstGeom prst="rect">
            <a:avLst/>
          </a:prstGeom>
        </p:spPr>
      </p:pic>
      <p:pic>
        <p:nvPicPr>
          <p:cNvPr id="9" name="Picture 3" descr="C:\Users\aduval\Downloads\mouse-308756_1280.png">
            <a:extLst>
              <a:ext uri="{FF2B5EF4-FFF2-40B4-BE49-F238E27FC236}">
                <a16:creationId xmlns:a16="http://schemas.microsoft.com/office/drawing/2014/main" id="{EA4E568E-028A-2A44-B50D-DD66E25F07D8}"/>
              </a:ext>
            </a:extLst>
          </p:cNvPr>
          <p:cNvPicPr>
            <a:picLocks noChangeAspect="1" noChangeArrowheads="1"/>
          </p:cNvPicPr>
          <p:nvPr/>
        </p:nvPicPr>
        <p:blipFill>
          <a:blip r:embed="rId3"/>
          <a:srcRect/>
          <a:stretch>
            <a:fillRect/>
          </a:stretch>
        </p:blipFill>
        <p:spPr bwMode="auto">
          <a:xfrm>
            <a:off x="2421087" y="712378"/>
            <a:ext cx="912836" cy="900000"/>
          </a:xfrm>
          <a:prstGeom prst="rect">
            <a:avLst/>
          </a:prstGeom>
          <a:noFill/>
        </p:spPr>
      </p:pic>
      <p:cxnSp>
        <p:nvCxnSpPr>
          <p:cNvPr id="10" name="Connecteur droit avec flèche 9">
            <a:extLst>
              <a:ext uri="{FF2B5EF4-FFF2-40B4-BE49-F238E27FC236}">
                <a16:creationId xmlns:a16="http://schemas.microsoft.com/office/drawing/2014/main" id="{B41C0848-E377-774F-A0DE-5F3540C19E7B}"/>
              </a:ext>
            </a:extLst>
          </p:cNvPr>
          <p:cNvCxnSpPr>
            <a:cxnSpLocks/>
            <a:stCxn id="11" idx="1"/>
          </p:cNvCxnSpPr>
          <p:nvPr/>
        </p:nvCxnSpPr>
        <p:spPr>
          <a:xfrm flipH="1">
            <a:off x="2940180" y="940078"/>
            <a:ext cx="623708" cy="22435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ZoneTexte 10">
            <a:extLst>
              <a:ext uri="{FF2B5EF4-FFF2-40B4-BE49-F238E27FC236}">
                <a16:creationId xmlns:a16="http://schemas.microsoft.com/office/drawing/2014/main" id="{C2BA088F-C139-4E49-8DEC-36C709BD6390}"/>
              </a:ext>
            </a:extLst>
          </p:cNvPr>
          <p:cNvSpPr txBox="1"/>
          <p:nvPr/>
        </p:nvSpPr>
        <p:spPr>
          <a:xfrm>
            <a:off x="3563888" y="755412"/>
            <a:ext cx="2019848" cy="369332"/>
          </a:xfrm>
          <a:prstGeom prst="rect">
            <a:avLst/>
          </a:prstGeom>
          <a:noFill/>
        </p:spPr>
        <p:txBody>
          <a:bodyPr wrap="none" rtlCol="0">
            <a:spAutoFit/>
          </a:bodyPr>
          <a:lstStyle/>
          <a:p>
            <a:r>
              <a:rPr lang="fr-FR" dirty="0"/>
              <a:t>Injection de Listeria</a:t>
            </a:r>
          </a:p>
        </p:txBody>
      </p:sp>
      <p:cxnSp>
        <p:nvCxnSpPr>
          <p:cNvPr id="12" name="Connecteur droit avec flèche 11">
            <a:extLst>
              <a:ext uri="{FF2B5EF4-FFF2-40B4-BE49-F238E27FC236}">
                <a16:creationId xmlns:a16="http://schemas.microsoft.com/office/drawing/2014/main" id="{937D85F9-F2D5-3A46-B4E4-FF6DD8D6F85E}"/>
              </a:ext>
            </a:extLst>
          </p:cNvPr>
          <p:cNvCxnSpPr>
            <a:cxnSpLocks/>
          </p:cNvCxnSpPr>
          <p:nvPr/>
        </p:nvCxnSpPr>
        <p:spPr>
          <a:xfrm flipH="1">
            <a:off x="1864286" y="1532185"/>
            <a:ext cx="743628" cy="48376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ZoneTexte 12">
            <a:extLst>
              <a:ext uri="{FF2B5EF4-FFF2-40B4-BE49-F238E27FC236}">
                <a16:creationId xmlns:a16="http://schemas.microsoft.com/office/drawing/2014/main" id="{925D36F2-A45C-5D42-AA1D-7B0DDA9B1120}"/>
              </a:ext>
            </a:extLst>
          </p:cNvPr>
          <p:cNvSpPr txBox="1"/>
          <p:nvPr/>
        </p:nvSpPr>
        <p:spPr>
          <a:xfrm>
            <a:off x="871237" y="1098082"/>
            <a:ext cx="1569019" cy="369332"/>
          </a:xfrm>
          <a:prstGeom prst="rect">
            <a:avLst/>
          </a:prstGeom>
          <a:solidFill>
            <a:srgbClr val="FFFF00"/>
          </a:solidFill>
        </p:spPr>
        <p:txBody>
          <a:bodyPr wrap="none" rtlCol="0">
            <a:spAutoFit/>
          </a:bodyPr>
          <a:lstStyle/>
          <a:p>
            <a:r>
              <a:rPr lang="fr-FR" dirty="0"/>
              <a:t>Lymphocytes </a:t>
            </a:r>
            <a:r>
              <a:rPr lang="fr-FR" dirty="0" err="1"/>
              <a:t>T</a:t>
            </a:r>
            <a:endParaRPr lang="fr-FR" dirty="0"/>
          </a:p>
        </p:txBody>
      </p:sp>
      <p:sp>
        <p:nvSpPr>
          <p:cNvPr id="14" name="ZoneTexte 13">
            <a:extLst>
              <a:ext uri="{FF2B5EF4-FFF2-40B4-BE49-F238E27FC236}">
                <a16:creationId xmlns:a16="http://schemas.microsoft.com/office/drawing/2014/main" id="{53B7BF2D-513F-4741-A0A4-0655F6D761C9}"/>
              </a:ext>
            </a:extLst>
          </p:cNvPr>
          <p:cNvSpPr txBox="1"/>
          <p:nvPr/>
        </p:nvSpPr>
        <p:spPr>
          <a:xfrm>
            <a:off x="3784525" y="1128088"/>
            <a:ext cx="792205" cy="369332"/>
          </a:xfrm>
          <a:prstGeom prst="rect">
            <a:avLst/>
          </a:prstGeom>
          <a:solidFill>
            <a:srgbClr val="FFFF00"/>
          </a:solidFill>
        </p:spPr>
        <p:txBody>
          <a:bodyPr wrap="none" rtlCol="0">
            <a:spAutoFit/>
          </a:bodyPr>
          <a:lstStyle/>
          <a:p>
            <a:r>
              <a:rPr lang="fr-FR" dirty="0" err="1"/>
              <a:t>Serum</a:t>
            </a:r>
            <a:endParaRPr lang="fr-FR" dirty="0"/>
          </a:p>
        </p:txBody>
      </p:sp>
      <p:pic>
        <p:nvPicPr>
          <p:cNvPr id="15" name="Picture 3" descr="C:\Users\aduval\Downloads\mouse-308756_1280.png">
            <a:extLst>
              <a:ext uri="{FF2B5EF4-FFF2-40B4-BE49-F238E27FC236}">
                <a16:creationId xmlns:a16="http://schemas.microsoft.com/office/drawing/2014/main" id="{6023A529-9970-6343-BA2D-62AD7E29E501}"/>
              </a:ext>
            </a:extLst>
          </p:cNvPr>
          <p:cNvPicPr>
            <a:picLocks noChangeAspect="1" noChangeArrowheads="1"/>
          </p:cNvPicPr>
          <p:nvPr/>
        </p:nvPicPr>
        <p:blipFill>
          <a:blip r:embed="rId3"/>
          <a:srcRect/>
          <a:stretch>
            <a:fillRect/>
          </a:stretch>
        </p:blipFill>
        <p:spPr bwMode="auto">
          <a:xfrm>
            <a:off x="755576" y="1618639"/>
            <a:ext cx="899134" cy="886491"/>
          </a:xfrm>
          <a:prstGeom prst="rect">
            <a:avLst/>
          </a:prstGeom>
          <a:noFill/>
        </p:spPr>
      </p:pic>
      <p:cxnSp>
        <p:nvCxnSpPr>
          <p:cNvPr id="16" name="Connecteur droit avec flèche 15">
            <a:extLst>
              <a:ext uri="{FF2B5EF4-FFF2-40B4-BE49-F238E27FC236}">
                <a16:creationId xmlns:a16="http://schemas.microsoft.com/office/drawing/2014/main" id="{40032F97-54B5-B348-8380-E1AC5C531637}"/>
              </a:ext>
            </a:extLst>
          </p:cNvPr>
          <p:cNvCxnSpPr>
            <a:cxnSpLocks/>
          </p:cNvCxnSpPr>
          <p:nvPr/>
        </p:nvCxnSpPr>
        <p:spPr>
          <a:xfrm>
            <a:off x="3333923" y="1446497"/>
            <a:ext cx="699982" cy="516479"/>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7" name="Picture 3" descr="C:\Users\aduval\Downloads\mouse-308756_1280.png">
            <a:extLst>
              <a:ext uri="{FF2B5EF4-FFF2-40B4-BE49-F238E27FC236}">
                <a16:creationId xmlns:a16="http://schemas.microsoft.com/office/drawing/2014/main" id="{2990C411-2C6B-4C42-88AC-2DD43BDA198C}"/>
              </a:ext>
            </a:extLst>
          </p:cNvPr>
          <p:cNvPicPr>
            <a:picLocks noChangeAspect="1" noChangeArrowheads="1"/>
          </p:cNvPicPr>
          <p:nvPr/>
        </p:nvPicPr>
        <p:blipFill>
          <a:blip r:embed="rId3"/>
          <a:srcRect/>
          <a:stretch>
            <a:fillRect/>
          </a:stretch>
        </p:blipFill>
        <p:spPr bwMode="auto">
          <a:xfrm>
            <a:off x="3984639" y="1612378"/>
            <a:ext cx="899134" cy="886491"/>
          </a:xfrm>
          <a:prstGeom prst="rect">
            <a:avLst/>
          </a:prstGeom>
          <a:noFill/>
        </p:spPr>
      </p:pic>
      <p:sp>
        <p:nvSpPr>
          <p:cNvPr id="18" name="ZoneTexte 17">
            <a:extLst>
              <a:ext uri="{FF2B5EF4-FFF2-40B4-BE49-F238E27FC236}">
                <a16:creationId xmlns:a16="http://schemas.microsoft.com/office/drawing/2014/main" id="{83A24EEF-C073-354C-B5C0-B652AE960109}"/>
              </a:ext>
            </a:extLst>
          </p:cNvPr>
          <p:cNvSpPr txBox="1"/>
          <p:nvPr/>
        </p:nvSpPr>
        <p:spPr>
          <a:xfrm>
            <a:off x="7380312" y="1243046"/>
            <a:ext cx="849400" cy="369332"/>
          </a:xfrm>
          <a:prstGeom prst="rect">
            <a:avLst/>
          </a:prstGeom>
          <a:solidFill>
            <a:srgbClr val="FFFF00"/>
          </a:solidFill>
        </p:spPr>
        <p:txBody>
          <a:bodyPr wrap="none" rtlCol="0">
            <a:spAutoFit/>
          </a:bodyPr>
          <a:lstStyle/>
          <a:p>
            <a:r>
              <a:rPr lang="fr-FR" dirty="0"/>
              <a:t>In vitro</a:t>
            </a:r>
          </a:p>
        </p:txBody>
      </p:sp>
    </p:spTree>
    <p:extLst>
      <p:ext uri="{BB962C8B-B14F-4D97-AF65-F5344CB8AC3E}">
        <p14:creationId xmlns:p14="http://schemas.microsoft.com/office/powerpoint/2010/main" val="3313080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D9492-62D4-4103-BC6B-4B6857C6FEA9}"/>
              </a:ext>
            </a:extLst>
          </p:cNvPr>
          <p:cNvSpPr>
            <a:spLocks noGrp="1"/>
          </p:cNvSpPr>
          <p:nvPr>
            <p:ph type="title"/>
          </p:nvPr>
        </p:nvSpPr>
        <p:spPr/>
        <p:txBody>
          <a:bodyPr>
            <a:normAutofit fontScale="90000"/>
          </a:bodyPr>
          <a:lstStyle/>
          <a:p>
            <a:r>
              <a:rPr lang="fr-CH" dirty="0"/>
              <a:t>Réponses des cellules Th1 : activation des macrophages</a:t>
            </a:r>
          </a:p>
        </p:txBody>
      </p:sp>
      <p:sp>
        <p:nvSpPr>
          <p:cNvPr id="18" name="Content Placeholder 17">
            <a:extLst>
              <a:ext uri="{FF2B5EF4-FFF2-40B4-BE49-F238E27FC236}">
                <a16:creationId xmlns:a16="http://schemas.microsoft.com/office/drawing/2014/main" id="{95E4054A-AC5D-4280-B931-CDC7BC5BF9D0}"/>
              </a:ext>
            </a:extLst>
          </p:cNvPr>
          <p:cNvSpPr>
            <a:spLocks noGrp="1"/>
          </p:cNvSpPr>
          <p:nvPr>
            <p:ph sz="half" idx="1"/>
          </p:nvPr>
        </p:nvSpPr>
        <p:spPr>
          <a:xfrm>
            <a:off x="179512" y="824892"/>
            <a:ext cx="8424937" cy="4351338"/>
          </a:xfrm>
        </p:spPr>
        <p:txBody>
          <a:bodyPr>
            <a:normAutofit/>
          </a:bodyPr>
          <a:lstStyle/>
          <a:p>
            <a:pPr>
              <a:spcBef>
                <a:spcPts val="600"/>
              </a:spcBef>
            </a:pPr>
            <a:r>
              <a:rPr lang="fr-CH" sz="2000" dirty="0"/>
              <a:t>Médiée par les cellules Th1 CD4+</a:t>
            </a:r>
          </a:p>
          <a:p>
            <a:pPr>
              <a:spcBef>
                <a:spcPts val="600"/>
              </a:spcBef>
            </a:pPr>
            <a:r>
              <a:rPr lang="fr-CH" sz="2000" dirty="0"/>
              <a:t>Déclenchée par: </a:t>
            </a:r>
          </a:p>
          <a:p>
            <a:pPr lvl="1">
              <a:spcBef>
                <a:spcPts val="600"/>
              </a:spcBef>
              <a:buFont typeface="Courier New" panose="02070309020205020404" pitchFamily="49" charset="0"/>
              <a:buChar char="o"/>
            </a:pPr>
            <a:r>
              <a:rPr lang="fr-CH" sz="1800" dirty="0"/>
              <a:t>reconnaissance d’un peptide associé au MHCII et interaction CD40L/CD40</a:t>
            </a:r>
          </a:p>
          <a:p>
            <a:pPr lvl="1">
              <a:spcBef>
                <a:spcPts val="600"/>
              </a:spcBef>
              <a:buFont typeface="Courier New" panose="02070309020205020404" pitchFamily="49" charset="0"/>
              <a:buChar char="o"/>
            </a:pPr>
            <a:r>
              <a:rPr lang="fr-CH" sz="1800" dirty="0"/>
              <a:t>production d’</a:t>
            </a:r>
            <a:r>
              <a:rPr lang="fr-CH" sz="1800" dirty="0" err="1"/>
              <a:t>IFNγ</a:t>
            </a:r>
            <a:endParaRPr lang="fr-CH" sz="1800" dirty="0"/>
          </a:p>
          <a:p>
            <a:pPr>
              <a:spcBef>
                <a:spcPts val="600"/>
              </a:spcBef>
            </a:pPr>
            <a:r>
              <a:rPr lang="fr-CH" sz="2000" dirty="0"/>
              <a:t>Induction de facteurs de transcription </a:t>
            </a:r>
            <a:r>
              <a:rPr lang="fr-CH" sz="2000" dirty="0">
                <a:sym typeface="Wingdings" panose="05000000000000000000" pitchFamily="2" charset="2"/>
              </a:rPr>
              <a:t> </a:t>
            </a:r>
            <a:r>
              <a:rPr lang="fr-CH" sz="2000" dirty="0"/>
              <a:t>enzymes</a:t>
            </a:r>
            <a:r>
              <a:rPr lang="fr-CH" sz="2000" dirty="0">
                <a:sym typeface="Wingdings" panose="05000000000000000000" pitchFamily="2" charset="2"/>
              </a:rPr>
              <a:t> l</a:t>
            </a:r>
            <a:r>
              <a:rPr lang="fr-CH" sz="2000" dirty="0"/>
              <a:t>ysosomales, ROS, NOS</a:t>
            </a:r>
          </a:p>
          <a:p>
            <a:pPr>
              <a:spcBef>
                <a:spcPts val="600"/>
              </a:spcBef>
            </a:pPr>
            <a:r>
              <a:rPr lang="fr-CH" sz="2000" dirty="0"/>
              <a:t>Pro-inflammatoire et susceptible d’endommager les tissus</a:t>
            </a:r>
          </a:p>
          <a:p>
            <a:pPr>
              <a:spcBef>
                <a:spcPts val="600"/>
              </a:spcBef>
            </a:pPr>
            <a:r>
              <a:rPr lang="fr-CH" sz="2000" dirty="0"/>
              <a:t>Les macrophages produisent IL-12 qui favorise la réponse Th1 </a:t>
            </a:r>
            <a:r>
              <a:rPr lang="fr-CH" sz="2000" dirty="0">
                <a:sym typeface="Wingdings" panose="05000000000000000000" pitchFamily="2" charset="2"/>
              </a:rPr>
              <a:t> interaction bidirectionnelle entre l’immunité innée et adaptative</a:t>
            </a:r>
            <a:endParaRPr lang="fr-CH" sz="2000" dirty="0"/>
          </a:p>
        </p:txBody>
      </p:sp>
      <p:pic>
        <p:nvPicPr>
          <p:cNvPr id="20" name="Image 1" descr="Dia_8.jpg">
            <a:extLst>
              <a:ext uri="{FF2B5EF4-FFF2-40B4-BE49-F238E27FC236}">
                <a16:creationId xmlns:a16="http://schemas.microsoft.com/office/drawing/2014/main" id="{9039CF59-838E-4881-820F-93FCDB516658}"/>
              </a:ext>
            </a:extLst>
          </p:cNvPr>
          <p:cNvPicPr>
            <a:picLocks noChangeAspect="1"/>
          </p:cNvPicPr>
          <p:nvPr/>
        </p:nvPicPr>
        <p:blipFill rotWithShape="1">
          <a:blip r:embed="rId2">
            <a:extLst>
              <a:ext uri="{28A0092B-C50C-407E-A947-70E740481C1C}">
                <a14:useLocalDpi xmlns:a14="http://schemas.microsoft.com/office/drawing/2010/main" val="0"/>
              </a:ext>
            </a:extLst>
          </a:blip>
          <a:srcRect t="1766" b="6889"/>
          <a:stretch/>
        </p:blipFill>
        <p:spPr>
          <a:xfrm>
            <a:off x="2771800" y="3581798"/>
            <a:ext cx="6191765" cy="3142167"/>
          </a:xfrm>
          <a:prstGeom prst="rect">
            <a:avLst/>
          </a:prstGeom>
        </p:spPr>
      </p:pic>
      <p:sp>
        <p:nvSpPr>
          <p:cNvPr id="21" name="TextBox 20">
            <a:extLst>
              <a:ext uri="{FF2B5EF4-FFF2-40B4-BE49-F238E27FC236}">
                <a16:creationId xmlns:a16="http://schemas.microsoft.com/office/drawing/2014/main" id="{33B8211B-FA5C-4AF8-813A-84D72A866BD5}"/>
              </a:ext>
            </a:extLst>
          </p:cNvPr>
          <p:cNvSpPr txBox="1"/>
          <p:nvPr/>
        </p:nvSpPr>
        <p:spPr>
          <a:xfrm>
            <a:off x="0" y="6557451"/>
            <a:ext cx="3497048"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spTree>
    <p:extLst>
      <p:ext uri="{BB962C8B-B14F-4D97-AF65-F5344CB8AC3E}">
        <p14:creationId xmlns:p14="http://schemas.microsoft.com/office/powerpoint/2010/main" val="393604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E73F6-5CF9-4396-B5CC-5D2B4264FA32}"/>
              </a:ext>
            </a:extLst>
          </p:cNvPr>
          <p:cNvSpPr>
            <a:spLocks noGrp="1"/>
          </p:cNvSpPr>
          <p:nvPr>
            <p:ph type="title"/>
          </p:nvPr>
        </p:nvSpPr>
        <p:spPr/>
        <p:txBody>
          <a:bodyPr>
            <a:normAutofit/>
          </a:bodyPr>
          <a:lstStyle/>
          <a:p>
            <a:r>
              <a:rPr lang="fr-CH" dirty="0"/>
              <a:t>Réponses des cellules Th1 : production de cytokines</a:t>
            </a:r>
          </a:p>
        </p:txBody>
      </p:sp>
      <p:pic>
        <p:nvPicPr>
          <p:cNvPr id="4" name="Image 1" descr="Dia_10_b.jpg">
            <a:extLst>
              <a:ext uri="{FF2B5EF4-FFF2-40B4-BE49-F238E27FC236}">
                <a16:creationId xmlns:a16="http://schemas.microsoft.com/office/drawing/2014/main" id="{47673C69-0665-4BF9-96CD-C21EC4ED71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580" y="980728"/>
            <a:ext cx="7560840" cy="5670630"/>
          </a:xfrm>
          <a:prstGeom prst="rect">
            <a:avLst/>
          </a:prstGeom>
        </p:spPr>
      </p:pic>
    </p:spTree>
    <p:extLst>
      <p:ext uri="{BB962C8B-B14F-4D97-AF65-F5344CB8AC3E}">
        <p14:creationId xmlns:p14="http://schemas.microsoft.com/office/powerpoint/2010/main" val="2790813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2DC2-FD12-4F75-BC10-BD58599A1EB0}"/>
              </a:ext>
            </a:extLst>
          </p:cNvPr>
          <p:cNvSpPr>
            <a:spLocks noGrp="1"/>
          </p:cNvSpPr>
          <p:nvPr>
            <p:ph type="title"/>
          </p:nvPr>
        </p:nvSpPr>
        <p:spPr>
          <a:xfrm>
            <a:off x="0" y="-27384"/>
            <a:ext cx="9144000" cy="768096"/>
          </a:xfrm>
        </p:spPr>
        <p:txBody>
          <a:bodyPr>
            <a:normAutofit fontScale="90000"/>
          </a:bodyPr>
          <a:lstStyle/>
          <a:p>
            <a:r>
              <a:rPr lang="fr-CH" dirty="0"/>
              <a:t>Exemple d’une maladie  de type Th1: la tuberculose (</a:t>
            </a:r>
            <a:r>
              <a:rPr lang="fr-CH" dirty="0" err="1"/>
              <a:t>Mtb</a:t>
            </a:r>
            <a:r>
              <a:rPr lang="fr-CH" dirty="0"/>
              <a:t>)*</a:t>
            </a:r>
          </a:p>
        </p:txBody>
      </p:sp>
      <p:sp>
        <p:nvSpPr>
          <p:cNvPr id="3" name="Content Placeholder 2">
            <a:extLst>
              <a:ext uri="{FF2B5EF4-FFF2-40B4-BE49-F238E27FC236}">
                <a16:creationId xmlns:a16="http://schemas.microsoft.com/office/drawing/2014/main" id="{C90F56FD-8507-4F1E-BD6D-BD757132A3F3}"/>
              </a:ext>
            </a:extLst>
          </p:cNvPr>
          <p:cNvSpPr>
            <a:spLocks noGrp="1"/>
          </p:cNvSpPr>
          <p:nvPr>
            <p:ph sz="half" idx="1"/>
          </p:nvPr>
        </p:nvSpPr>
        <p:spPr>
          <a:xfrm>
            <a:off x="247711" y="1124744"/>
            <a:ext cx="4824536" cy="5400600"/>
          </a:xfrm>
        </p:spPr>
        <p:txBody>
          <a:bodyPr>
            <a:normAutofit/>
          </a:bodyPr>
          <a:lstStyle/>
          <a:p>
            <a:r>
              <a:rPr lang="fr-CH" sz="2000" dirty="0"/>
              <a:t>La tuberculose est responsable de 1.5 millions de décès par année (2015), dépassée seulement par le VIH</a:t>
            </a:r>
          </a:p>
          <a:p>
            <a:r>
              <a:rPr lang="fr-CH" sz="2000" dirty="0"/>
              <a:t>Causée par une bactérie Gram-positive: </a:t>
            </a:r>
            <a:r>
              <a:rPr lang="fr-CH" sz="2000" i="1" dirty="0"/>
              <a:t>Mycobacterium </a:t>
            </a:r>
            <a:r>
              <a:rPr lang="fr-CH" sz="2000" i="1" dirty="0" err="1"/>
              <a:t>tuberculosis</a:t>
            </a:r>
            <a:r>
              <a:rPr lang="fr-CH" sz="2000" i="1" dirty="0"/>
              <a:t> </a:t>
            </a:r>
            <a:r>
              <a:rPr lang="fr-CH" sz="2000" dirty="0"/>
              <a:t>(</a:t>
            </a:r>
            <a:r>
              <a:rPr lang="fr-CH" sz="2000" dirty="0" err="1"/>
              <a:t>Mtb</a:t>
            </a:r>
            <a:r>
              <a:rPr lang="fr-CH" sz="2000" dirty="0"/>
              <a:t>)</a:t>
            </a:r>
          </a:p>
          <a:p>
            <a:r>
              <a:rPr lang="fr-CH" sz="2000" dirty="0"/>
              <a:t>Hôte principal = homme; un tiers de la population mondiale est porteur du </a:t>
            </a:r>
            <a:r>
              <a:rPr lang="fr-CH" sz="2000" dirty="0" err="1"/>
              <a:t>Mtb</a:t>
            </a:r>
            <a:endParaRPr lang="fr-CH" sz="2000" dirty="0"/>
          </a:p>
          <a:p>
            <a:r>
              <a:rPr lang="fr-CH" sz="2000" dirty="0"/>
              <a:t>Se transmet par aérosols</a:t>
            </a:r>
          </a:p>
          <a:p>
            <a:r>
              <a:rPr lang="fr-CH" sz="2000" dirty="0"/>
              <a:t>90% des porteurs sont asymptomatiques; 10% développent une maladie progressive après infection ou après une longue phase de latence (rechute)</a:t>
            </a:r>
          </a:p>
          <a:p>
            <a:r>
              <a:rPr lang="fr-CH" sz="2000" dirty="0"/>
              <a:t>Traitée par une thérapie antibiotique longue et complexe</a:t>
            </a:r>
          </a:p>
        </p:txBody>
      </p:sp>
      <p:pic>
        <p:nvPicPr>
          <p:cNvPr id="5" name="Picture 4">
            <a:extLst>
              <a:ext uri="{FF2B5EF4-FFF2-40B4-BE49-F238E27FC236}">
                <a16:creationId xmlns:a16="http://schemas.microsoft.com/office/drawing/2014/main" id="{C78A7A0F-53BE-4220-9CA0-3EC59EE59F70}"/>
              </a:ext>
            </a:extLst>
          </p:cNvPr>
          <p:cNvPicPr>
            <a:picLocks noChangeAspect="1"/>
          </p:cNvPicPr>
          <p:nvPr/>
        </p:nvPicPr>
        <p:blipFill>
          <a:blip r:embed="rId2"/>
          <a:stretch>
            <a:fillRect/>
          </a:stretch>
        </p:blipFill>
        <p:spPr>
          <a:xfrm>
            <a:off x="4644008" y="3861048"/>
            <a:ext cx="4187056" cy="2343016"/>
          </a:xfrm>
          <a:prstGeom prst="rect">
            <a:avLst/>
          </a:prstGeom>
        </p:spPr>
      </p:pic>
      <p:sp>
        <p:nvSpPr>
          <p:cNvPr id="6" name="TextBox 3">
            <a:extLst>
              <a:ext uri="{FF2B5EF4-FFF2-40B4-BE49-F238E27FC236}">
                <a16:creationId xmlns:a16="http://schemas.microsoft.com/office/drawing/2014/main" id="{516143D2-347E-43F9-A1A2-608FE3EABCA7}"/>
              </a:ext>
            </a:extLst>
          </p:cNvPr>
          <p:cNvSpPr txBox="1"/>
          <p:nvPr/>
        </p:nvSpPr>
        <p:spPr>
          <a:xfrm>
            <a:off x="5321924" y="6240064"/>
            <a:ext cx="2831224" cy="261610"/>
          </a:xfrm>
          <a:prstGeom prst="rect">
            <a:avLst/>
          </a:prstGeom>
          <a:noFill/>
        </p:spPr>
        <p:txBody>
          <a:bodyPr wrap="none" rtlCol="0">
            <a:spAutoFit/>
          </a:bodyPr>
          <a:lstStyle>
            <a:defPPr>
              <a:defRPr lang="en-US"/>
            </a:defPPr>
            <a:lvl1pPr algn="l" rtl="0" eaLnBrk="0" fontAlgn="base" hangingPunct="0">
              <a:spcBef>
                <a:spcPct val="0"/>
              </a:spcBef>
              <a:spcAft>
                <a:spcPct val="0"/>
              </a:spcAft>
              <a:defRPr b="1"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b="1"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b="1"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b="1"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b="1" kern="1200">
                <a:solidFill>
                  <a:schemeClr val="tx1"/>
                </a:solidFill>
                <a:latin typeface="Arial" charset="0"/>
                <a:ea typeface="MS PGothic" charset="0"/>
                <a:cs typeface="MS PGothic" charset="0"/>
              </a:defRPr>
            </a:lvl5pPr>
            <a:lvl6pPr marL="2286000" algn="l" defTabSz="457200" rtl="0" eaLnBrk="1" latinLnBrk="0" hangingPunct="1">
              <a:defRPr b="1" kern="1200">
                <a:solidFill>
                  <a:schemeClr val="tx1"/>
                </a:solidFill>
                <a:latin typeface="Arial" charset="0"/>
                <a:ea typeface="MS PGothic" charset="0"/>
                <a:cs typeface="MS PGothic" charset="0"/>
              </a:defRPr>
            </a:lvl6pPr>
            <a:lvl7pPr marL="2743200" algn="l" defTabSz="457200" rtl="0" eaLnBrk="1" latinLnBrk="0" hangingPunct="1">
              <a:defRPr b="1" kern="1200">
                <a:solidFill>
                  <a:schemeClr val="tx1"/>
                </a:solidFill>
                <a:latin typeface="Arial" charset="0"/>
                <a:ea typeface="MS PGothic" charset="0"/>
                <a:cs typeface="MS PGothic" charset="0"/>
              </a:defRPr>
            </a:lvl7pPr>
            <a:lvl8pPr marL="3200400" algn="l" defTabSz="457200" rtl="0" eaLnBrk="1" latinLnBrk="0" hangingPunct="1">
              <a:defRPr b="1" kern="1200">
                <a:solidFill>
                  <a:schemeClr val="tx1"/>
                </a:solidFill>
                <a:latin typeface="Arial" charset="0"/>
                <a:ea typeface="MS PGothic" charset="0"/>
                <a:cs typeface="MS PGothic" charset="0"/>
              </a:defRPr>
            </a:lvl8pPr>
            <a:lvl9pPr marL="3657600" algn="l" defTabSz="457200" rtl="0" eaLnBrk="1" latinLnBrk="0" hangingPunct="1">
              <a:defRPr b="1" kern="1200">
                <a:solidFill>
                  <a:schemeClr val="tx1"/>
                </a:solidFill>
                <a:latin typeface="Arial" charset="0"/>
                <a:ea typeface="MS PGothic" charset="0"/>
                <a:cs typeface="MS PGothic" charset="0"/>
              </a:defRPr>
            </a:lvl9pPr>
          </a:lstStyle>
          <a:p>
            <a:r>
              <a:rPr lang="en-US" sz="1100" b="0" dirty="0">
                <a:latin typeface="+mj-lt"/>
              </a:rPr>
              <a:t>Source: Northern Inter-Tribal Health Authority </a:t>
            </a:r>
          </a:p>
        </p:txBody>
      </p:sp>
      <p:pic>
        <p:nvPicPr>
          <p:cNvPr id="7" name="Picture 6">
            <a:extLst>
              <a:ext uri="{FF2B5EF4-FFF2-40B4-BE49-F238E27FC236}">
                <a16:creationId xmlns:a16="http://schemas.microsoft.com/office/drawing/2014/main" id="{05B81C3A-C057-4CC4-B739-5408347D4572}"/>
              </a:ext>
            </a:extLst>
          </p:cNvPr>
          <p:cNvPicPr>
            <a:picLocks noChangeAspect="1"/>
          </p:cNvPicPr>
          <p:nvPr/>
        </p:nvPicPr>
        <p:blipFill>
          <a:blip r:embed="rId3"/>
          <a:stretch>
            <a:fillRect/>
          </a:stretch>
        </p:blipFill>
        <p:spPr>
          <a:xfrm rot="5400000">
            <a:off x="5665150" y="773956"/>
            <a:ext cx="2144773" cy="2846349"/>
          </a:xfrm>
          <a:prstGeom prst="rect">
            <a:avLst/>
          </a:prstGeom>
        </p:spPr>
      </p:pic>
      <p:sp>
        <p:nvSpPr>
          <p:cNvPr id="8" name="TextBox 6">
            <a:extLst>
              <a:ext uri="{FF2B5EF4-FFF2-40B4-BE49-F238E27FC236}">
                <a16:creationId xmlns:a16="http://schemas.microsoft.com/office/drawing/2014/main" id="{C6D6B0EF-106B-4668-B8DB-E5B2A5C228C4}"/>
              </a:ext>
            </a:extLst>
          </p:cNvPr>
          <p:cNvSpPr txBox="1"/>
          <p:nvPr/>
        </p:nvSpPr>
        <p:spPr>
          <a:xfrm>
            <a:off x="5798593" y="3252333"/>
            <a:ext cx="1877886" cy="307777"/>
          </a:xfrm>
          <a:prstGeom prst="rect">
            <a:avLst/>
          </a:prstGeom>
          <a:noFill/>
        </p:spPr>
        <p:txBody>
          <a:bodyPr wrap="none" rtlCol="0">
            <a:spAutoFit/>
          </a:bodyPr>
          <a:lstStyle>
            <a:defPPr>
              <a:defRPr lang="en-US"/>
            </a:defPPr>
            <a:lvl1pPr algn="l" rtl="0" eaLnBrk="0" fontAlgn="base" hangingPunct="0">
              <a:spcBef>
                <a:spcPct val="0"/>
              </a:spcBef>
              <a:spcAft>
                <a:spcPct val="0"/>
              </a:spcAft>
              <a:defRPr b="1"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b="1"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b="1"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b="1"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b="1" kern="1200">
                <a:solidFill>
                  <a:schemeClr val="tx1"/>
                </a:solidFill>
                <a:latin typeface="Arial" charset="0"/>
                <a:ea typeface="MS PGothic" charset="0"/>
                <a:cs typeface="MS PGothic" charset="0"/>
              </a:defRPr>
            </a:lvl5pPr>
            <a:lvl6pPr marL="2286000" algn="l" defTabSz="457200" rtl="0" eaLnBrk="1" latinLnBrk="0" hangingPunct="1">
              <a:defRPr b="1" kern="1200">
                <a:solidFill>
                  <a:schemeClr val="tx1"/>
                </a:solidFill>
                <a:latin typeface="Arial" charset="0"/>
                <a:ea typeface="MS PGothic" charset="0"/>
                <a:cs typeface="MS PGothic" charset="0"/>
              </a:defRPr>
            </a:lvl6pPr>
            <a:lvl7pPr marL="2743200" algn="l" defTabSz="457200" rtl="0" eaLnBrk="1" latinLnBrk="0" hangingPunct="1">
              <a:defRPr b="1" kern="1200">
                <a:solidFill>
                  <a:schemeClr val="tx1"/>
                </a:solidFill>
                <a:latin typeface="Arial" charset="0"/>
                <a:ea typeface="MS PGothic" charset="0"/>
                <a:cs typeface="MS PGothic" charset="0"/>
              </a:defRPr>
            </a:lvl7pPr>
            <a:lvl8pPr marL="3200400" algn="l" defTabSz="457200" rtl="0" eaLnBrk="1" latinLnBrk="0" hangingPunct="1">
              <a:defRPr b="1" kern="1200">
                <a:solidFill>
                  <a:schemeClr val="tx1"/>
                </a:solidFill>
                <a:latin typeface="Arial" charset="0"/>
                <a:ea typeface="MS PGothic" charset="0"/>
                <a:cs typeface="MS PGothic" charset="0"/>
              </a:defRPr>
            </a:lvl8pPr>
            <a:lvl9pPr marL="3657600" algn="l" defTabSz="457200" rtl="0" eaLnBrk="1" latinLnBrk="0" hangingPunct="1">
              <a:defRPr b="1" kern="1200">
                <a:solidFill>
                  <a:schemeClr val="tx1"/>
                </a:solidFill>
                <a:latin typeface="Arial" charset="0"/>
                <a:ea typeface="MS PGothic" charset="0"/>
                <a:cs typeface="MS PGothic" charset="0"/>
              </a:defRPr>
            </a:lvl9pPr>
          </a:lstStyle>
          <a:p>
            <a:r>
              <a:rPr lang="en-US" sz="1400" b="0" dirty="0" err="1">
                <a:latin typeface="+mj-lt"/>
              </a:rPr>
              <a:t>MtB</a:t>
            </a:r>
            <a:r>
              <a:rPr lang="en-US" sz="1400" b="0" dirty="0">
                <a:latin typeface="+mj-lt"/>
              </a:rPr>
              <a:t>, EPFL Scanning EM</a:t>
            </a:r>
          </a:p>
        </p:txBody>
      </p:sp>
    </p:spTree>
    <p:extLst>
      <p:ext uri="{BB962C8B-B14F-4D97-AF65-F5344CB8AC3E}">
        <p14:creationId xmlns:p14="http://schemas.microsoft.com/office/powerpoint/2010/main" val="397546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F59C1-D6EE-4764-94E5-69AA26DABBE7}"/>
              </a:ext>
            </a:extLst>
          </p:cNvPr>
          <p:cNvSpPr>
            <a:spLocks noGrp="1"/>
          </p:cNvSpPr>
          <p:nvPr>
            <p:ph type="title"/>
          </p:nvPr>
        </p:nvSpPr>
        <p:spPr/>
        <p:txBody>
          <a:bodyPr>
            <a:normAutofit fontScale="90000"/>
          </a:bodyPr>
          <a:lstStyle/>
          <a:p>
            <a:r>
              <a:rPr lang="fr-CH" dirty="0"/>
              <a:t>Exemple d’une maladie de type Th1: la tuberculose (</a:t>
            </a:r>
            <a:r>
              <a:rPr lang="fr-CH" dirty="0" err="1"/>
              <a:t>Mtb</a:t>
            </a:r>
            <a:r>
              <a:rPr lang="fr-CH" dirty="0"/>
              <a:t>)*</a:t>
            </a:r>
          </a:p>
        </p:txBody>
      </p:sp>
      <p:sp>
        <p:nvSpPr>
          <p:cNvPr id="3" name="Content Placeholder 2">
            <a:extLst>
              <a:ext uri="{FF2B5EF4-FFF2-40B4-BE49-F238E27FC236}">
                <a16:creationId xmlns:a16="http://schemas.microsoft.com/office/drawing/2014/main" id="{F589B5DA-6544-4894-9DA9-9690C611561C}"/>
              </a:ext>
            </a:extLst>
          </p:cNvPr>
          <p:cNvSpPr>
            <a:spLocks noGrp="1"/>
          </p:cNvSpPr>
          <p:nvPr>
            <p:ph sz="half" idx="1"/>
          </p:nvPr>
        </p:nvSpPr>
        <p:spPr>
          <a:xfrm>
            <a:off x="355958" y="980728"/>
            <a:ext cx="8896561" cy="4351338"/>
          </a:xfrm>
        </p:spPr>
        <p:txBody>
          <a:bodyPr>
            <a:normAutofit/>
          </a:bodyPr>
          <a:lstStyle/>
          <a:p>
            <a:pPr marL="0" indent="0">
              <a:buNone/>
            </a:pPr>
            <a:r>
              <a:rPr lang="fr-CH" sz="2000" b="1" dirty="0"/>
              <a:t>Infection latente:</a:t>
            </a:r>
          </a:p>
          <a:p>
            <a:r>
              <a:rPr lang="fr-CH" sz="2000" dirty="0"/>
              <a:t>Infection des monocytes, des macrophages alvéolaires et des </a:t>
            </a:r>
            <a:r>
              <a:rPr lang="fr-CH" sz="2000" dirty="0" err="1"/>
              <a:t>DCs</a:t>
            </a:r>
            <a:r>
              <a:rPr lang="fr-CH" sz="2000" dirty="0"/>
              <a:t> par </a:t>
            </a:r>
            <a:r>
              <a:rPr lang="fr-CH" sz="2000" dirty="0" err="1"/>
              <a:t>Mtb</a:t>
            </a:r>
            <a:endParaRPr lang="fr-CH" sz="2000" dirty="0"/>
          </a:p>
          <a:p>
            <a:r>
              <a:rPr lang="fr-CH" sz="2000" dirty="0"/>
              <a:t>Activation d’une réponse Th1 (induite par l’IL-12 relarguée par les </a:t>
            </a:r>
            <a:r>
              <a:rPr lang="fr-CH" sz="2000" dirty="0" err="1"/>
              <a:t>DCs</a:t>
            </a:r>
            <a:r>
              <a:rPr lang="fr-CH" sz="2000" dirty="0"/>
              <a:t>) </a:t>
            </a:r>
          </a:p>
          <a:p>
            <a:r>
              <a:rPr lang="fr-CH" sz="2000" dirty="0"/>
              <a:t>Les cellules Th1 produisent l’IFN-γ qui active les macrophages à tuer les bactéries</a:t>
            </a:r>
          </a:p>
          <a:p>
            <a:pPr marL="0" indent="0">
              <a:buNone/>
            </a:pPr>
            <a:endParaRPr lang="fr-CH" sz="2000" dirty="0"/>
          </a:p>
        </p:txBody>
      </p:sp>
      <p:pic>
        <p:nvPicPr>
          <p:cNvPr id="5" name="Picture 4">
            <a:extLst>
              <a:ext uri="{FF2B5EF4-FFF2-40B4-BE49-F238E27FC236}">
                <a16:creationId xmlns:a16="http://schemas.microsoft.com/office/drawing/2014/main" id="{A0380354-E13F-4164-BB75-921BA2142701}"/>
              </a:ext>
            </a:extLst>
          </p:cNvPr>
          <p:cNvPicPr>
            <a:picLocks noChangeAspect="1"/>
          </p:cNvPicPr>
          <p:nvPr/>
        </p:nvPicPr>
        <p:blipFill rotWithShape="1">
          <a:blip r:embed="rId2"/>
          <a:srcRect l="25358" b="49594"/>
          <a:stretch/>
        </p:blipFill>
        <p:spPr>
          <a:xfrm>
            <a:off x="1035463" y="2978014"/>
            <a:ext cx="6656393" cy="3274548"/>
          </a:xfrm>
          <a:prstGeom prst="rect">
            <a:avLst/>
          </a:prstGeom>
        </p:spPr>
      </p:pic>
      <p:sp>
        <p:nvSpPr>
          <p:cNvPr id="6" name="TextBox 5">
            <a:extLst>
              <a:ext uri="{FF2B5EF4-FFF2-40B4-BE49-F238E27FC236}">
                <a16:creationId xmlns:a16="http://schemas.microsoft.com/office/drawing/2014/main" id="{4BEBC537-A282-4817-8880-7C710D352C97}"/>
              </a:ext>
            </a:extLst>
          </p:cNvPr>
          <p:cNvSpPr txBox="1"/>
          <p:nvPr/>
        </p:nvSpPr>
        <p:spPr>
          <a:xfrm>
            <a:off x="1011954" y="6252562"/>
            <a:ext cx="2850460" cy="261610"/>
          </a:xfrm>
          <a:prstGeom prst="rect">
            <a:avLst/>
          </a:prstGeom>
          <a:noFill/>
        </p:spPr>
        <p:txBody>
          <a:bodyPr wrap="none" rtlCol="0">
            <a:spAutoFit/>
          </a:bodyPr>
          <a:lstStyle/>
          <a:p>
            <a:r>
              <a:rPr lang="fr-CH" sz="1100" b="0">
                <a:latin typeface="+mj-lt"/>
              </a:rPr>
              <a:t>Pai </a:t>
            </a:r>
            <a:r>
              <a:rPr lang="fr-CH" sz="1100" b="0" i="1">
                <a:latin typeface="+mj-lt"/>
              </a:rPr>
              <a:t>et al., </a:t>
            </a:r>
            <a:r>
              <a:rPr lang="fr-CH" sz="1100" b="0">
                <a:latin typeface="+mj-lt"/>
              </a:rPr>
              <a:t>2016 Nature Review Disease primers</a:t>
            </a:r>
          </a:p>
        </p:txBody>
      </p:sp>
    </p:spTree>
    <p:extLst>
      <p:ext uri="{BB962C8B-B14F-4D97-AF65-F5344CB8AC3E}">
        <p14:creationId xmlns:p14="http://schemas.microsoft.com/office/powerpoint/2010/main" val="3065600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F59C1-D6EE-4764-94E5-69AA26DABBE7}"/>
              </a:ext>
            </a:extLst>
          </p:cNvPr>
          <p:cNvSpPr>
            <a:spLocks noGrp="1"/>
          </p:cNvSpPr>
          <p:nvPr>
            <p:ph type="title"/>
          </p:nvPr>
        </p:nvSpPr>
        <p:spPr/>
        <p:txBody>
          <a:bodyPr>
            <a:normAutofit fontScale="90000"/>
          </a:bodyPr>
          <a:lstStyle/>
          <a:p>
            <a:r>
              <a:rPr lang="fr-CH" dirty="0"/>
              <a:t>Exemple d’une maladie de type Th1: la tuberculose (</a:t>
            </a:r>
            <a:r>
              <a:rPr lang="fr-CH" dirty="0" err="1"/>
              <a:t>Mtb</a:t>
            </a:r>
            <a:r>
              <a:rPr lang="fr-CH" dirty="0"/>
              <a:t>)*</a:t>
            </a:r>
          </a:p>
        </p:txBody>
      </p:sp>
      <p:sp>
        <p:nvSpPr>
          <p:cNvPr id="3" name="Content Placeholder 2">
            <a:extLst>
              <a:ext uri="{FF2B5EF4-FFF2-40B4-BE49-F238E27FC236}">
                <a16:creationId xmlns:a16="http://schemas.microsoft.com/office/drawing/2014/main" id="{F589B5DA-6544-4894-9DA9-9690C611561C}"/>
              </a:ext>
            </a:extLst>
          </p:cNvPr>
          <p:cNvSpPr>
            <a:spLocks noGrp="1"/>
          </p:cNvSpPr>
          <p:nvPr>
            <p:ph sz="half" idx="1"/>
          </p:nvPr>
        </p:nvSpPr>
        <p:spPr>
          <a:xfrm>
            <a:off x="538134" y="1196752"/>
            <a:ext cx="8191822" cy="4351338"/>
          </a:xfrm>
        </p:spPr>
        <p:txBody>
          <a:bodyPr/>
          <a:lstStyle/>
          <a:p>
            <a:pPr marL="0" indent="0">
              <a:buNone/>
            </a:pPr>
            <a:r>
              <a:rPr lang="fr-CH" b="1" dirty="0"/>
              <a:t>Maladie active:</a:t>
            </a:r>
          </a:p>
          <a:p>
            <a:r>
              <a:rPr lang="fr-CH" dirty="0"/>
              <a:t>Si l’élimination des bactéries échoue, de nouveaux monocytes sont recrutés et activés par l’IFN-γ: formation de granulomes</a:t>
            </a:r>
          </a:p>
          <a:p>
            <a:r>
              <a:rPr lang="fr-CH" dirty="0"/>
              <a:t>Rôle important du TNFα (synergie avec l’IFN-γ dans l’activation des macrophages)</a:t>
            </a:r>
          </a:p>
          <a:p>
            <a:endParaRPr lang="fr-CH" dirty="0"/>
          </a:p>
        </p:txBody>
      </p:sp>
      <p:pic>
        <p:nvPicPr>
          <p:cNvPr id="5" name="Picture 4">
            <a:extLst>
              <a:ext uri="{FF2B5EF4-FFF2-40B4-BE49-F238E27FC236}">
                <a16:creationId xmlns:a16="http://schemas.microsoft.com/office/drawing/2014/main" id="{A0380354-E13F-4164-BB75-921BA2142701}"/>
              </a:ext>
            </a:extLst>
          </p:cNvPr>
          <p:cNvPicPr>
            <a:picLocks noChangeAspect="1"/>
          </p:cNvPicPr>
          <p:nvPr/>
        </p:nvPicPr>
        <p:blipFill rotWithShape="1">
          <a:blip r:embed="rId2"/>
          <a:srcRect t="53371"/>
          <a:stretch/>
        </p:blipFill>
        <p:spPr>
          <a:xfrm>
            <a:off x="538134" y="3453365"/>
            <a:ext cx="8067732" cy="2740409"/>
          </a:xfrm>
          <a:prstGeom prst="rect">
            <a:avLst/>
          </a:prstGeom>
        </p:spPr>
      </p:pic>
      <p:sp>
        <p:nvSpPr>
          <p:cNvPr id="6" name="TextBox 5">
            <a:extLst>
              <a:ext uri="{FF2B5EF4-FFF2-40B4-BE49-F238E27FC236}">
                <a16:creationId xmlns:a16="http://schemas.microsoft.com/office/drawing/2014/main" id="{4BEBC537-A282-4817-8880-7C710D352C97}"/>
              </a:ext>
            </a:extLst>
          </p:cNvPr>
          <p:cNvSpPr txBox="1"/>
          <p:nvPr/>
        </p:nvSpPr>
        <p:spPr>
          <a:xfrm>
            <a:off x="638978" y="6193774"/>
            <a:ext cx="3269678" cy="338554"/>
          </a:xfrm>
          <a:prstGeom prst="rect">
            <a:avLst/>
          </a:prstGeom>
          <a:solidFill>
            <a:schemeClr val="bg1"/>
          </a:solidFill>
        </p:spPr>
        <p:txBody>
          <a:bodyPr wrap="none" rtlCol="0">
            <a:spAutoFit/>
          </a:bodyPr>
          <a:lstStyle/>
          <a:p>
            <a:r>
              <a:rPr lang="fr-CH" sz="1600" b="0"/>
              <a:t>Pai et al, 2016 Nature review primers</a:t>
            </a:r>
          </a:p>
        </p:txBody>
      </p:sp>
    </p:spTree>
    <p:extLst>
      <p:ext uri="{BB962C8B-B14F-4D97-AF65-F5344CB8AC3E}">
        <p14:creationId xmlns:p14="http://schemas.microsoft.com/office/powerpoint/2010/main" val="231862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8082-6159-49CF-BB5A-E2DC398EC0B6}"/>
              </a:ext>
            </a:extLst>
          </p:cNvPr>
          <p:cNvSpPr>
            <a:spLocks noGrp="1"/>
          </p:cNvSpPr>
          <p:nvPr>
            <p:ph type="title"/>
          </p:nvPr>
        </p:nvSpPr>
        <p:spPr/>
        <p:txBody>
          <a:bodyPr>
            <a:normAutofit fontScale="90000"/>
          </a:bodyPr>
          <a:lstStyle/>
          <a:p>
            <a:r>
              <a:rPr lang="fr-CH" dirty="0"/>
              <a:t>Aperçu de la réponse immunitaire contre </a:t>
            </a:r>
            <a:r>
              <a:rPr lang="fr-CH" i="1" dirty="0"/>
              <a:t>M. </a:t>
            </a:r>
            <a:r>
              <a:rPr lang="fr-CH" i="1" dirty="0" err="1"/>
              <a:t>tuberculosis</a:t>
            </a:r>
            <a:r>
              <a:rPr lang="fr-CH" i="1" dirty="0"/>
              <a:t>*</a:t>
            </a:r>
          </a:p>
        </p:txBody>
      </p:sp>
      <p:sp>
        <p:nvSpPr>
          <p:cNvPr id="3" name="Content Placeholder 2">
            <a:extLst>
              <a:ext uri="{FF2B5EF4-FFF2-40B4-BE49-F238E27FC236}">
                <a16:creationId xmlns:a16="http://schemas.microsoft.com/office/drawing/2014/main" id="{2C94A58A-AA1D-44B7-AA41-23B79FEAB65A}"/>
              </a:ext>
            </a:extLst>
          </p:cNvPr>
          <p:cNvSpPr>
            <a:spLocks noGrp="1"/>
          </p:cNvSpPr>
          <p:nvPr>
            <p:ph idx="1"/>
          </p:nvPr>
        </p:nvSpPr>
        <p:spPr>
          <a:xfrm>
            <a:off x="977596" y="5342111"/>
            <a:ext cx="7698860" cy="1080120"/>
          </a:xfrm>
        </p:spPr>
        <p:txBody>
          <a:bodyPr>
            <a:normAutofit fontScale="92500" lnSpcReduction="20000"/>
          </a:bodyPr>
          <a:lstStyle/>
          <a:p>
            <a:r>
              <a:rPr lang="fr-CH" sz="2000" dirty="0"/>
              <a:t>Reconnaissance par l’immunité innée de </a:t>
            </a:r>
            <a:r>
              <a:rPr lang="fr-CH" sz="2000" dirty="0" err="1"/>
              <a:t>Mtb</a:t>
            </a:r>
            <a:r>
              <a:rPr lang="fr-CH" sz="2000" dirty="0"/>
              <a:t> par des récepteurs de pattern (TLR6/2)</a:t>
            </a:r>
          </a:p>
          <a:p>
            <a:r>
              <a:rPr lang="fr-CH" sz="2000" dirty="0"/>
              <a:t>Les souris déficientes en IL-12, CD4, CD8 , IFN-γ, ou TNF sont davantage susceptibles à l’infection par </a:t>
            </a:r>
            <a:r>
              <a:rPr lang="fr-CH" sz="2000" dirty="0" err="1"/>
              <a:t>Mtb</a:t>
            </a:r>
            <a:endParaRPr lang="fr-CH" sz="2000" dirty="0"/>
          </a:p>
          <a:p>
            <a:endParaRPr lang="fr-CH" sz="2000" dirty="0"/>
          </a:p>
        </p:txBody>
      </p:sp>
      <p:pic>
        <p:nvPicPr>
          <p:cNvPr id="5" name="Picture 4">
            <a:extLst>
              <a:ext uri="{FF2B5EF4-FFF2-40B4-BE49-F238E27FC236}">
                <a16:creationId xmlns:a16="http://schemas.microsoft.com/office/drawing/2014/main" id="{92121C8B-D34A-4019-B319-AB98CA637E32}"/>
              </a:ext>
            </a:extLst>
          </p:cNvPr>
          <p:cNvPicPr>
            <a:picLocks noChangeAspect="1"/>
          </p:cNvPicPr>
          <p:nvPr/>
        </p:nvPicPr>
        <p:blipFill>
          <a:blip r:embed="rId2"/>
          <a:stretch>
            <a:fillRect/>
          </a:stretch>
        </p:blipFill>
        <p:spPr>
          <a:xfrm>
            <a:off x="977596" y="1280710"/>
            <a:ext cx="7260411" cy="3844340"/>
          </a:xfrm>
          <a:prstGeom prst="rect">
            <a:avLst/>
          </a:prstGeom>
        </p:spPr>
      </p:pic>
      <p:sp>
        <p:nvSpPr>
          <p:cNvPr id="6" name="Rectangle 5">
            <a:extLst>
              <a:ext uri="{FF2B5EF4-FFF2-40B4-BE49-F238E27FC236}">
                <a16:creationId xmlns:a16="http://schemas.microsoft.com/office/drawing/2014/main" id="{2E673E5D-D954-4B25-862B-64C5DE19F4FD}"/>
              </a:ext>
            </a:extLst>
          </p:cNvPr>
          <p:cNvSpPr/>
          <p:nvPr/>
        </p:nvSpPr>
        <p:spPr>
          <a:xfrm>
            <a:off x="977596" y="4604317"/>
            <a:ext cx="1932132" cy="423449"/>
          </a:xfrm>
          <a:prstGeom prst="rect">
            <a:avLst/>
          </a:prstGeom>
        </p:spPr>
        <p:txBody>
          <a:bodyPr wrap="none">
            <a:spAutoFit/>
          </a:bodyPr>
          <a:lstStyle/>
          <a:p>
            <a:pPr marL="342900" indent="-342900" algn="ctr">
              <a:lnSpc>
                <a:spcPct val="150000"/>
              </a:lnSpc>
              <a:spcBef>
                <a:spcPct val="20000"/>
              </a:spcBef>
              <a:defRPr/>
            </a:pPr>
            <a:r>
              <a:rPr lang="fr-CH" sz="1600" i="1">
                <a:solidFill>
                  <a:srgbClr val="000061"/>
                </a:solidFill>
              </a:rPr>
              <a:t>Source: Jamie Triccas</a:t>
            </a:r>
            <a:endParaRPr lang="fr-CH" sz="1400" b="0" i="1"/>
          </a:p>
        </p:txBody>
      </p:sp>
    </p:spTree>
    <p:extLst>
      <p:ext uri="{BB962C8B-B14F-4D97-AF65-F5344CB8AC3E}">
        <p14:creationId xmlns:p14="http://schemas.microsoft.com/office/powerpoint/2010/main" val="1649376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2B5AF-29E9-42B0-A4B2-B169B861C8DD}"/>
              </a:ext>
            </a:extLst>
          </p:cNvPr>
          <p:cNvSpPr>
            <a:spLocks noGrp="1"/>
          </p:cNvSpPr>
          <p:nvPr>
            <p:ph type="title"/>
          </p:nvPr>
        </p:nvSpPr>
        <p:spPr>
          <a:xfrm>
            <a:off x="0" y="0"/>
            <a:ext cx="9144000" cy="908719"/>
          </a:xfrm>
        </p:spPr>
        <p:txBody>
          <a:bodyPr>
            <a:normAutofit fontScale="90000"/>
          </a:bodyPr>
          <a:lstStyle/>
          <a:p>
            <a:r>
              <a:rPr lang="fr-CH"/>
              <a:t>Exemple d’une réponse Th1:</a:t>
            </a:r>
            <a:br>
              <a:rPr lang="fr-CH"/>
            </a:br>
            <a:r>
              <a:rPr lang="fr-CH"/>
              <a:t>la réaction d’hypersensibilité retardée (DTH)</a:t>
            </a:r>
          </a:p>
        </p:txBody>
      </p:sp>
      <p:sp>
        <p:nvSpPr>
          <p:cNvPr id="3" name="Content Placeholder 2">
            <a:extLst>
              <a:ext uri="{FF2B5EF4-FFF2-40B4-BE49-F238E27FC236}">
                <a16:creationId xmlns:a16="http://schemas.microsoft.com/office/drawing/2014/main" id="{944DC6E2-9985-4E2D-9602-61C29A79F2B6}"/>
              </a:ext>
            </a:extLst>
          </p:cNvPr>
          <p:cNvSpPr>
            <a:spLocks noGrp="1"/>
          </p:cNvSpPr>
          <p:nvPr>
            <p:ph sz="half" idx="1"/>
          </p:nvPr>
        </p:nvSpPr>
        <p:spPr>
          <a:xfrm>
            <a:off x="-34250" y="1202456"/>
            <a:ext cx="4766336" cy="5268244"/>
          </a:xfrm>
        </p:spPr>
        <p:txBody>
          <a:bodyPr>
            <a:noAutofit/>
          </a:bodyPr>
          <a:lstStyle/>
          <a:p>
            <a:r>
              <a:rPr lang="fr-CH" sz="1400" dirty="0"/>
              <a:t>L’activation des macrophages par les cellules T CD4+ peut être stimulée par injection d’une protéine dans la peau d’un individu immunisé ou vacciné au préalable contre le microbe.  </a:t>
            </a:r>
          </a:p>
          <a:p>
            <a:r>
              <a:rPr lang="fr-CH" sz="1400" dirty="0"/>
              <a:t>Cette réaction s’appelle la réaction d’hypersensibilité retardée (</a:t>
            </a:r>
            <a:r>
              <a:rPr lang="fr-CH" sz="1400" dirty="0" err="1"/>
              <a:t>Delayed</a:t>
            </a:r>
            <a:r>
              <a:rPr lang="fr-CH" sz="1400" dirty="0"/>
              <a:t>-type </a:t>
            </a:r>
            <a:r>
              <a:rPr lang="fr-CH" sz="1400" dirty="0" err="1"/>
              <a:t>hypersensitivity</a:t>
            </a:r>
            <a:r>
              <a:rPr lang="fr-CH" sz="1400" dirty="0"/>
              <a:t>, DTH) parce qu’elle a lieu 24 à 48 h après qu’un individu immunisé soit stimulé par une protéine microbienne (c.-à-d. la réaction est retardée). Le retard résulte du fait qu’il faut 24 à 48h pour les lymphocytes T effecteurs en circulation pour arriver au site d’entrée de l’antigène, répondre à l’antigène localement, et induire une réaction détectable. </a:t>
            </a:r>
          </a:p>
          <a:p>
            <a:r>
              <a:rPr lang="fr-CH" sz="1400" dirty="0"/>
              <a:t>Les réactions DTH se caractérisent par des infiltrations de cellules T et de monocytes dans les tissus, un œdème et une déposition de fibrine causés par une perméabilité vasculaire accrue en réponse aux cytokines produites par les cellules T CD4+, et des dégâts tissulaires causés par les molécules relarguées par les macrophages activés par les cellules T. </a:t>
            </a:r>
          </a:p>
          <a:p>
            <a:r>
              <a:rPr lang="fr-CH" sz="1400" dirty="0"/>
              <a:t>Les réactions DTH sont souvent utilisées pour déterminer si un individu à déjà été en contact avec et à répondu à un antigène (p.ex. la réponse à un antigène </a:t>
            </a:r>
            <a:r>
              <a:rPr lang="fr-CH" sz="1400" dirty="0" err="1"/>
              <a:t>mycobactérien</a:t>
            </a:r>
            <a:r>
              <a:rPr lang="fr-CH" sz="1400" dirty="0"/>
              <a:t>, la tuberculine PPD, est un indicateur d’une réponse des cellules T aux mycobactéries). </a:t>
            </a:r>
          </a:p>
        </p:txBody>
      </p:sp>
      <p:pic>
        <p:nvPicPr>
          <p:cNvPr id="9" name="4147AllSteps.mp4">
            <a:hlinkClick r:id="" action="ppaction://media"/>
            <a:extLst>
              <a:ext uri="{FF2B5EF4-FFF2-40B4-BE49-F238E27FC236}">
                <a16:creationId xmlns:a16="http://schemas.microsoft.com/office/drawing/2014/main" id="{B7A09B78-450A-4353-9971-F442327C7A4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873840" y="3149181"/>
            <a:ext cx="4080454" cy="3456384"/>
          </a:xfrm>
          <a:prstGeom prst="rect">
            <a:avLst/>
          </a:prstGeom>
        </p:spPr>
      </p:pic>
      <p:grpSp>
        <p:nvGrpSpPr>
          <p:cNvPr id="8" name="Group 7">
            <a:extLst>
              <a:ext uri="{FF2B5EF4-FFF2-40B4-BE49-F238E27FC236}">
                <a16:creationId xmlns:a16="http://schemas.microsoft.com/office/drawing/2014/main" id="{0AD77834-2AE2-4597-8E56-34F0EE13D955}"/>
              </a:ext>
            </a:extLst>
          </p:cNvPr>
          <p:cNvGrpSpPr/>
          <p:nvPr/>
        </p:nvGrpSpPr>
        <p:grpSpPr>
          <a:xfrm>
            <a:off x="5796136" y="1017790"/>
            <a:ext cx="2353686" cy="2070393"/>
            <a:chOff x="5972512" y="1044006"/>
            <a:chExt cx="2847960" cy="2505176"/>
          </a:xfrm>
        </p:grpSpPr>
        <p:pic>
          <p:nvPicPr>
            <p:cNvPr id="5" name="Picture 4">
              <a:extLst>
                <a:ext uri="{FF2B5EF4-FFF2-40B4-BE49-F238E27FC236}">
                  <a16:creationId xmlns:a16="http://schemas.microsoft.com/office/drawing/2014/main" id="{7C822555-2C64-4CD0-BD32-3BFBCAE7BCF9}"/>
                </a:ext>
              </a:extLst>
            </p:cNvPr>
            <p:cNvPicPr>
              <a:picLocks noChangeAspect="1"/>
            </p:cNvPicPr>
            <p:nvPr/>
          </p:nvPicPr>
          <p:blipFill rotWithShape="1">
            <a:blip r:embed="rId5"/>
            <a:srcRect r="5859"/>
            <a:stretch/>
          </p:blipFill>
          <p:spPr>
            <a:xfrm>
              <a:off x="6012160" y="1412776"/>
              <a:ext cx="2808312" cy="2078236"/>
            </a:xfrm>
            <a:prstGeom prst="rect">
              <a:avLst/>
            </a:prstGeom>
          </p:spPr>
        </p:pic>
        <p:sp>
          <p:nvSpPr>
            <p:cNvPr id="6" name="TextBox 5">
              <a:extLst>
                <a:ext uri="{FF2B5EF4-FFF2-40B4-BE49-F238E27FC236}">
                  <a16:creationId xmlns:a16="http://schemas.microsoft.com/office/drawing/2014/main" id="{0D6BD3D3-50C3-4798-AA13-8B20465CD439}"/>
                </a:ext>
              </a:extLst>
            </p:cNvPr>
            <p:cNvSpPr txBox="1"/>
            <p:nvPr/>
          </p:nvSpPr>
          <p:spPr>
            <a:xfrm>
              <a:off x="5977840" y="3214013"/>
              <a:ext cx="2685849" cy="335169"/>
            </a:xfrm>
            <a:prstGeom prst="rect">
              <a:avLst/>
            </a:prstGeom>
            <a:noFill/>
          </p:spPr>
          <p:txBody>
            <a:bodyPr wrap="none" rtlCol="0">
              <a:spAutoFit/>
            </a:bodyPr>
            <a:lstStyle/>
            <a:p>
              <a:r>
                <a:rPr lang="fr-CH" sz="1200" b="0"/>
                <a:t>http://microbiologiemedicale.fr/</a:t>
              </a:r>
            </a:p>
          </p:txBody>
        </p:sp>
        <p:sp>
          <p:nvSpPr>
            <p:cNvPr id="7" name="TextBox 6">
              <a:extLst>
                <a:ext uri="{FF2B5EF4-FFF2-40B4-BE49-F238E27FC236}">
                  <a16:creationId xmlns:a16="http://schemas.microsoft.com/office/drawing/2014/main" id="{A5F568E5-AB14-42B7-B6A0-1DA18640DEE6}"/>
                </a:ext>
              </a:extLst>
            </p:cNvPr>
            <p:cNvSpPr txBox="1"/>
            <p:nvPr/>
          </p:nvSpPr>
          <p:spPr>
            <a:xfrm>
              <a:off x="5972512" y="1044006"/>
              <a:ext cx="2847960" cy="446892"/>
            </a:xfrm>
            <a:prstGeom prst="rect">
              <a:avLst/>
            </a:prstGeom>
            <a:solidFill>
              <a:schemeClr val="bg1">
                <a:lumMod val="95000"/>
              </a:schemeClr>
            </a:solidFill>
          </p:spPr>
          <p:txBody>
            <a:bodyPr wrap="square" rtlCol="0">
              <a:spAutoFit/>
            </a:bodyPr>
            <a:lstStyle/>
            <a:p>
              <a:r>
                <a:rPr lang="fr-CH"/>
                <a:t>Tuberculin skin test</a:t>
              </a:r>
            </a:p>
          </p:txBody>
        </p:sp>
      </p:grpSp>
    </p:spTree>
    <p:extLst>
      <p:ext uri="{BB962C8B-B14F-4D97-AF65-F5344CB8AC3E}">
        <p14:creationId xmlns:p14="http://schemas.microsoft.com/office/powerpoint/2010/main" val="35335305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9"/>
                                        </p:tgtEl>
                                      </p:cBhvr>
                                    </p:cmd>
                                  </p:childTnLst>
                                </p:cTn>
                              </p:par>
                            </p:childTnLst>
                          </p:cTn>
                        </p:par>
                      </p:childTnLst>
                    </p:cTn>
                  </p:par>
                </p:childTnLst>
              </p:cTn>
              <p:nextCondLst>
                <p:cond evt="onClick" delay="0">
                  <p:tgtEl>
                    <p:spTgt spid="9"/>
                  </p:tgtEl>
                </p:cond>
              </p:nextCondLst>
            </p:seq>
            <p:video>
              <p:cMediaNode vol="80000">
                <p:cTn id="7" fill="hold" display="0">
                  <p:stCondLst>
                    <p:cond delay="indefinite"/>
                  </p:stCondLst>
                </p:cTn>
                <p:tgtEl>
                  <p:spTgt spid="9"/>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0B449-136A-4B9F-BC2C-687E63489764}"/>
              </a:ext>
            </a:extLst>
          </p:cNvPr>
          <p:cNvSpPr>
            <a:spLocks noGrp="1"/>
          </p:cNvSpPr>
          <p:nvPr>
            <p:ph type="title"/>
          </p:nvPr>
        </p:nvSpPr>
        <p:spPr/>
        <p:txBody>
          <a:bodyPr/>
          <a:lstStyle/>
          <a:p>
            <a:r>
              <a:rPr lang="fr-CH"/>
              <a:t>Fonctions effectrices Th2</a:t>
            </a:r>
          </a:p>
        </p:txBody>
      </p:sp>
      <p:sp>
        <p:nvSpPr>
          <p:cNvPr id="3" name="Content Placeholder 2">
            <a:extLst>
              <a:ext uri="{FF2B5EF4-FFF2-40B4-BE49-F238E27FC236}">
                <a16:creationId xmlns:a16="http://schemas.microsoft.com/office/drawing/2014/main" id="{FB35712A-8A96-421F-86DE-33B85EFB7350}"/>
              </a:ext>
            </a:extLst>
          </p:cNvPr>
          <p:cNvSpPr>
            <a:spLocks noGrp="1"/>
          </p:cNvSpPr>
          <p:nvPr>
            <p:ph sz="half" idx="1"/>
          </p:nvPr>
        </p:nvSpPr>
        <p:spPr>
          <a:xfrm>
            <a:off x="172288" y="1237902"/>
            <a:ext cx="3679632" cy="5503466"/>
          </a:xfrm>
        </p:spPr>
        <p:txBody>
          <a:bodyPr>
            <a:noAutofit/>
          </a:bodyPr>
          <a:lstStyle/>
          <a:p>
            <a:pPr marL="0" indent="0">
              <a:spcBef>
                <a:spcPts val="0"/>
              </a:spcBef>
              <a:buNone/>
            </a:pPr>
            <a:r>
              <a:rPr lang="fr-CH" sz="1400" dirty="0"/>
              <a:t>La fonction Th2 effectrice est médiée par les cytokines (IL-4, IL-5) sécrétées par les cellules T</a:t>
            </a:r>
          </a:p>
          <a:p>
            <a:pPr marL="0" indent="0">
              <a:spcBef>
                <a:spcPts val="600"/>
              </a:spcBef>
              <a:buNone/>
            </a:pPr>
            <a:r>
              <a:rPr lang="fr-CH" sz="1400" b="1" dirty="0"/>
              <a:t>Modulation des cellules B</a:t>
            </a:r>
          </a:p>
          <a:p>
            <a:pPr>
              <a:spcBef>
                <a:spcPts val="0"/>
              </a:spcBef>
            </a:pPr>
            <a:r>
              <a:rPr lang="fr-CH" sz="1400" dirty="0"/>
              <a:t>Les cytokines Th2 (IL4, IL5) sont impliqués dans:</a:t>
            </a:r>
          </a:p>
          <a:p>
            <a:pPr lvl="1">
              <a:spcBef>
                <a:spcPts val="0"/>
              </a:spcBef>
              <a:buFont typeface="Courier New" panose="02070309020205020404" pitchFamily="49" charset="0"/>
              <a:buChar char="o"/>
            </a:pPr>
            <a:r>
              <a:rPr lang="fr-CH" sz="1400" dirty="0"/>
              <a:t>la prolifération des cellules B</a:t>
            </a:r>
          </a:p>
          <a:p>
            <a:pPr lvl="1">
              <a:spcBef>
                <a:spcPts val="0"/>
              </a:spcBef>
              <a:buFont typeface="Courier New" panose="02070309020205020404" pitchFamily="49" charset="0"/>
              <a:buChar char="o"/>
            </a:pPr>
            <a:r>
              <a:rPr lang="fr-CH" sz="1400" dirty="0"/>
              <a:t>la commutation d’isotype </a:t>
            </a:r>
          </a:p>
          <a:p>
            <a:pPr lvl="1">
              <a:spcBef>
                <a:spcPts val="0"/>
              </a:spcBef>
              <a:buFont typeface="Courier New" panose="02070309020205020404" pitchFamily="49" charset="0"/>
              <a:buChar char="o"/>
            </a:pPr>
            <a:r>
              <a:rPr lang="fr-CH" sz="1400" dirty="0"/>
              <a:t>l’hématopoïèse </a:t>
            </a:r>
          </a:p>
          <a:p>
            <a:pPr lvl="1">
              <a:spcBef>
                <a:spcPts val="0"/>
              </a:spcBef>
              <a:buFont typeface="Courier New" panose="02070309020205020404" pitchFamily="49" charset="0"/>
              <a:buChar char="o"/>
            </a:pPr>
            <a:r>
              <a:rPr lang="fr-CH" sz="1400" dirty="0"/>
              <a:t>le recrutement d’éosinophiles &amp; mastocytes</a:t>
            </a:r>
          </a:p>
          <a:p>
            <a:pPr lvl="1">
              <a:spcBef>
                <a:spcPts val="0"/>
              </a:spcBef>
              <a:buFont typeface="Courier New" panose="02070309020205020404" pitchFamily="49" charset="0"/>
              <a:buChar char="o"/>
            </a:pPr>
            <a:r>
              <a:rPr lang="fr-CH" sz="1400" dirty="0"/>
              <a:t>la production de mucus </a:t>
            </a:r>
          </a:p>
          <a:p>
            <a:pPr marL="0" indent="0">
              <a:spcBef>
                <a:spcPts val="600"/>
              </a:spcBef>
              <a:buNone/>
            </a:pPr>
            <a:r>
              <a:rPr lang="fr-CH" sz="1400" b="1" dirty="0"/>
              <a:t>Défense antiparasitaire</a:t>
            </a:r>
          </a:p>
          <a:p>
            <a:pPr>
              <a:spcBef>
                <a:spcPts val="0"/>
              </a:spcBef>
            </a:pPr>
            <a:r>
              <a:rPr lang="fr-CH" sz="1400" dirty="0"/>
              <a:t>Défense contre des parasites extracellulaires</a:t>
            </a:r>
          </a:p>
          <a:p>
            <a:pPr lvl="1">
              <a:spcBef>
                <a:spcPts val="0"/>
              </a:spcBef>
              <a:buFont typeface="Courier New" panose="02070309020205020404" pitchFamily="49" charset="0"/>
              <a:buChar char="o"/>
            </a:pPr>
            <a:r>
              <a:rPr lang="fr-CH" sz="1400" dirty="0"/>
              <a:t>helminthes gastrointestinaux</a:t>
            </a:r>
          </a:p>
          <a:p>
            <a:pPr lvl="1">
              <a:spcBef>
                <a:spcPts val="0"/>
              </a:spcBef>
              <a:buFont typeface="Courier New" panose="02070309020205020404" pitchFamily="49" charset="0"/>
              <a:buChar char="o"/>
            </a:pPr>
            <a:r>
              <a:rPr lang="fr-CH" sz="1400" dirty="0"/>
              <a:t>amibes</a:t>
            </a:r>
          </a:p>
          <a:p>
            <a:pPr marL="0" indent="0">
              <a:spcBef>
                <a:spcPts val="600"/>
              </a:spcBef>
              <a:buNone/>
            </a:pPr>
            <a:r>
              <a:rPr lang="fr-CH" sz="1400" b="1" dirty="0"/>
              <a:t>Réparation</a:t>
            </a:r>
          </a:p>
          <a:p>
            <a:pPr>
              <a:spcBef>
                <a:spcPts val="0"/>
              </a:spcBef>
            </a:pPr>
            <a:r>
              <a:rPr lang="fr-CH" sz="1400" dirty="0"/>
              <a:t>Les Th2 favorisent la polarisation des macrophages vers le phénotype M2 impliqué dans la réparation des tissus</a:t>
            </a:r>
          </a:p>
          <a:p>
            <a:pPr marL="0" indent="0">
              <a:spcBef>
                <a:spcPts val="600"/>
              </a:spcBef>
              <a:buNone/>
            </a:pPr>
            <a:r>
              <a:rPr lang="fr-CH" sz="1400" b="1" dirty="0"/>
              <a:t>Antagonisme Th1</a:t>
            </a:r>
          </a:p>
          <a:p>
            <a:pPr>
              <a:spcBef>
                <a:spcPts val="0"/>
              </a:spcBef>
            </a:pPr>
            <a:r>
              <a:rPr lang="fr-CH" sz="1400" dirty="0"/>
              <a:t>La réponse Th2 inhibe la réponse Th1</a:t>
            </a:r>
          </a:p>
          <a:p>
            <a:pPr marL="457200" lvl="1" indent="0">
              <a:spcBef>
                <a:spcPts val="0"/>
              </a:spcBef>
              <a:buNone/>
            </a:pPr>
            <a:endParaRPr lang="fr-CH" sz="1400" dirty="0"/>
          </a:p>
          <a:p>
            <a:pPr marL="457200" lvl="1" indent="0">
              <a:spcBef>
                <a:spcPts val="0"/>
              </a:spcBef>
              <a:buNone/>
            </a:pPr>
            <a:endParaRPr lang="fr-CH" sz="1400" dirty="0"/>
          </a:p>
        </p:txBody>
      </p:sp>
      <p:pic>
        <p:nvPicPr>
          <p:cNvPr id="8" name="Image 1" descr="Dia_12.jpg">
            <a:extLst>
              <a:ext uri="{FF2B5EF4-FFF2-40B4-BE49-F238E27FC236}">
                <a16:creationId xmlns:a16="http://schemas.microsoft.com/office/drawing/2014/main" id="{29F90F01-3AEC-4878-B4AC-E7B3894FF28F}"/>
              </a:ext>
            </a:extLst>
          </p:cNvPr>
          <p:cNvPicPr>
            <a:picLocks noChangeAspect="1"/>
          </p:cNvPicPr>
          <p:nvPr/>
        </p:nvPicPr>
        <p:blipFill rotWithShape="1">
          <a:blip r:embed="rId2">
            <a:extLst>
              <a:ext uri="{28A0092B-C50C-407E-A947-70E740481C1C}">
                <a14:useLocalDpi xmlns:a14="http://schemas.microsoft.com/office/drawing/2010/main" val="0"/>
              </a:ext>
            </a:extLst>
          </a:blip>
          <a:srcRect l="4984" t="4673" r="2805" b="6543"/>
          <a:stretch/>
        </p:blipFill>
        <p:spPr>
          <a:xfrm>
            <a:off x="3815408" y="1772816"/>
            <a:ext cx="5328592" cy="4104456"/>
          </a:xfrm>
          <a:prstGeom prst="rect">
            <a:avLst/>
          </a:prstGeom>
        </p:spPr>
      </p:pic>
    </p:spTree>
    <p:extLst>
      <p:ext uri="{BB962C8B-B14F-4D97-AF65-F5344CB8AC3E}">
        <p14:creationId xmlns:p14="http://schemas.microsoft.com/office/powerpoint/2010/main" val="3164684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D5EE7-8A0A-42E2-8D54-A600D13709BE}"/>
              </a:ext>
            </a:extLst>
          </p:cNvPr>
          <p:cNvSpPr>
            <a:spLocks noGrp="1"/>
          </p:cNvSpPr>
          <p:nvPr>
            <p:ph type="title"/>
          </p:nvPr>
        </p:nvSpPr>
        <p:spPr/>
        <p:txBody>
          <a:bodyPr>
            <a:normAutofit fontScale="90000"/>
          </a:bodyPr>
          <a:lstStyle/>
          <a:p>
            <a:r>
              <a:rPr lang="fr-CH" dirty="0"/>
              <a:t>Exemple d’une maladie de type Th2: </a:t>
            </a:r>
            <a:br>
              <a:rPr lang="fr-CH" dirty="0"/>
            </a:br>
            <a:r>
              <a:rPr lang="fr-CH" dirty="0"/>
              <a:t>infection par helminthes</a:t>
            </a:r>
          </a:p>
        </p:txBody>
      </p:sp>
      <p:sp>
        <p:nvSpPr>
          <p:cNvPr id="3" name="Content Placeholder 2">
            <a:extLst>
              <a:ext uri="{FF2B5EF4-FFF2-40B4-BE49-F238E27FC236}">
                <a16:creationId xmlns:a16="http://schemas.microsoft.com/office/drawing/2014/main" id="{47665E7B-C572-4625-89FE-CA3E73E594CD}"/>
              </a:ext>
            </a:extLst>
          </p:cNvPr>
          <p:cNvSpPr>
            <a:spLocks noGrp="1"/>
          </p:cNvSpPr>
          <p:nvPr>
            <p:ph idx="1"/>
          </p:nvPr>
        </p:nvSpPr>
        <p:spPr>
          <a:xfrm>
            <a:off x="650848" y="1206814"/>
            <a:ext cx="8141551" cy="2408078"/>
          </a:xfrm>
        </p:spPr>
        <p:txBody>
          <a:bodyPr>
            <a:normAutofit fontScale="92500" lnSpcReduction="10000"/>
          </a:bodyPr>
          <a:lstStyle/>
          <a:p>
            <a:r>
              <a:rPr lang="fr-CH" sz="2000" dirty="0"/>
              <a:t>Les helminthes (nématodes ou plathelminthes) sont des organismes larges et multicellulaires </a:t>
            </a:r>
          </a:p>
          <a:p>
            <a:r>
              <a:rPr lang="fr-CH" sz="2000" dirty="0"/>
              <a:t>Ubiquitaires, ils ont un impact important sur la santé dans les pays en voie de développement</a:t>
            </a:r>
          </a:p>
          <a:p>
            <a:r>
              <a:rPr lang="fr-CH" sz="2000" dirty="0"/>
              <a:t>L’homme a </a:t>
            </a:r>
            <a:r>
              <a:rPr lang="fr-CH" sz="2000" dirty="0" err="1"/>
              <a:t>co</a:t>
            </a:r>
            <a:r>
              <a:rPr lang="fr-CH" sz="2000" dirty="0"/>
              <a:t>-évolué avec les vers</a:t>
            </a:r>
          </a:p>
          <a:p>
            <a:r>
              <a:rPr lang="fr-CH" sz="2000" dirty="0"/>
              <a:t>Différentes routes de transmission (moustiques, escargots, sol…)</a:t>
            </a:r>
          </a:p>
          <a:p>
            <a:r>
              <a:rPr lang="fr-CH" sz="2000" dirty="0"/>
              <a:t>La réponse Th2 organise la réponse immunitaire contre les vers</a:t>
            </a:r>
          </a:p>
          <a:p>
            <a:endParaRPr lang="fr-CH" sz="2000" dirty="0"/>
          </a:p>
        </p:txBody>
      </p:sp>
      <p:pic>
        <p:nvPicPr>
          <p:cNvPr id="4" name="Picture 3" descr="180px-Hookworms">
            <a:extLst>
              <a:ext uri="{FF2B5EF4-FFF2-40B4-BE49-F238E27FC236}">
                <a16:creationId xmlns:a16="http://schemas.microsoft.com/office/drawing/2014/main" id="{141A73DC-97BB-4470-B75C-5787B8C93D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6350470" y="3929218"/>
            <a:ext cx="2514600" cy="1885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Picture 7.png">
            <a:extLst>
              <a:ext uri="{FF2B5EF4-FFF2-40B4-BE49-F238E27FC236}">
                <a16:creationId xmlns:a16="http://schemas.microsoft.com/office/drawing/2014/main" id="{A99BE63E-76F4-4051-9AF1-6B759B9D7365}"/>
              </a:ext>
            </a:extLst>
          </p:cNvPr>
          <p:cNvPicPr>
            <a:picLocks noChangeAspect="1"/>
          </p:cNvPicPr>
          <p:nvPr/>
        </p:nvPicPr>
        <p:blipFill rotWithShape="1">
          <a:blip r:embed="rId3"/>
          <a:srcRect r="6609" b="13006"/>
          <a:stretch/>
        </p:blipFill>
        <p:spPr bwMode="auto">
          <a:xfrm>
            <a:off x="683568" y="3573016"/>
            <a:ext cx="5837212" cy="2657303"/>
          </a:xfrm>
          <a:prstGeom prst="rect">
            <a:avLst/>
          </a:prstGeom>
          <a:noFill/>
          <a:ln w="9525">
            <a:noFill/>
            <a:miter lim="800000"/>
            <a:headEnd/>
            <a:tailEnd/>
          </a:ln>
        </p:spPr>
      </p:pic>
      <p:sp>
        <p:nvSpPr>
          <p:cNvPr id="6" name="TextBox 3">
            <a:extLst>
              <a:ext uri="{FF2B5EF4-FFF2-40B4-BE49-F238E27FC236}">
                <a16:creationId xmlns:a16="http://schemas.microsoft.com/office/drawing/2014/main" id="{72AED916-6CA4-4FA6-9C46-133DA3B24DC0}"/>
              </a:ext>
            </a:extLst>
          </p:cNvPr>
          <p:cNvSpPr txBox="1">
            <a:spLocks noChangeArrowheads="1"/>
          </p:cNvSpPr>
          <p:nvPr/>
        </p:nvSpPr>
        <p:spPr bwMode="auto">
          <a:xfrm>
            <a:off x="650848" y="6222569"/>
            <a:ext cx="5477172" cy="261610"/>
          </a:xfrm>
          <a:prstGeom prst="rect">
            <a:avLst/>
          </a:prstGeom>
          <a:noFill/>
          <a:ln w="9525">
            <a:noFill/>
            <a:miter lim="800000"/>
            <a:headEnd/>
            <a:tailEnd/>
          </a:ln>
        </p:spPr>
        <p:txBody>
          <a:bodyPr wrap="square">
            <a:prstTxWarp prst="textNoShape">
              <a:avLst/>
            </a:prstTxWarp>
            <a:spAutoFit/>
          </a:bodyPr>
          <a:lstStyle/>
          <a:p>
            <a:r>
              <a:rPr lang="fr-CH" sz="1100" dirty="0" err="1">
                <a:latin typeface="+mj-lt"/>
              </a:rPr>
              <a:t>Despommier</a:t>
            </a:r>
            <a:r>
              <a:rPr lang="fr-CH" sz="1100" dirty="0">
                <a:latin typeface="+mj-lt"/>
              </a:rPr>
              <a:t> D et al. </a:t>
            </a:r>
            <a:r>
              <a:rPr lang="fr-CH" sz="1100" dirty="0" err="1">
                <a:latin typeface="+mj-lt"/>
              </a:rPr>
              <a:t>Parasitic</a:t>
            </a:r>
            <a:r>
              <a:rPr lang="fr-CH" sz="1100" dirty="0">
                <a:latin typeface="+mj-lt"/>
              </a:rPr>
              <a:t> </a:t>
            </a:r>
            <a:r>
              <a:rPr lang="fr-CH" sz="1100" dirty="0" err="1">
                <a:latin typeface="+mj-lt"/>
              </a:rPr>
              <a:t>disease</a:t>
            </a:r>
            <a:r>
              <a:rPr lang="fr-CH" sz="1100" dirty="0">
                <a:latin typeface="+mj-lt"/>
              </a:rPr>
              <a:t>, 5</a:t>
            </a:r>
            <a:r>
              <a:rPr lang="fr-CH" sz="1100" baseline="30000" dirty="0">
                <a:latin typeface="+mj-lt"/>
              </a:rPr>
              <a:t>th</a:t>
            </a:r>
            <a:r>
              <a:rPr lang="fr-CH" sz="1100" dirty="0">
                <a:latin typeface="+mj-lt"/>
              </a:rPr>
              <a:t> </a:t>
            </a:r>
            <a:r>
              <a:rPr lang="fr-CH" sz="1100" dirty="0" err="1">
                <a:latin typeface="+mj-lt"/>
              </a:rPr>
              <a:t>edn</a:t>
            </a:r>
            <a:r>
              <a:rPr lang="fr-CH" sz="1100" dirty="0">
                <a:latin typeface="+mj-lt"/>
              </a:rPr>
              <a:t>, NY, Apple </a:t>
            </a:r>
            <a:r>
              <a:rPr lang="fr-CH" sz="1100" dirty="0" err="1">
                <a:latin typeface="+mj-lt"/>
              </a:rPr>
              <a:t>tree</a:t>
            </a:r>
            <a:r>
              <a:rPr lang="fr-CH" sz="1100" dirty="0">
                <a:latin typeface="+mj-lt"/>
              </a:rPr>
              <a:t> Production 2005</a:t>
            </a:r>
          </a:p>
        </p:txBody>
      </p:sp>
    </p:spTree>
    <p:extLst>
      <p:ext uri="{BB962C8B-B14F-4D97-AF65-F5344CB8AC3E}">
        <p14:creationId xmlns:p14="http://schemas.microsoft.com/office/powerpoint/2010/main" val="485340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A5670-2CE0-419B-BF27-5C647C7931AB}"/>
              </a:ext>
            </a:extLst>
          </p:cNvPr>
          <p:cNvSpPr>
            <a:spLocks noGrp="1"/>
          </p:cNvSpPr>
          <p:nvPr>
            <p:ph type="title"/>
          </p:nvPr>
        </p:nvSpPr>
        <p:spPr/>
        <p:txBody>
          <a:bodyPr>
            <a:normAutofit fontScale="90000"/>
          </a:bodyPr>
          <a:lstStyle/>
          <a:p>
            <a:r>
              <a:rPr lang="fr-CH" dirty="0"/>
              <a:t>Exemple d’une maladie de type Th2: </a:t>
            </a:r>
            <a:br>
              <a:rPr lang="fr-CH" dirty="0"/>
            </a:br>
            <a:r>
              <a:rPr lang="fr-CH" dirty="0"/>
              <a:t>infection par helminthes*</a:t>
            </a:r>
          </a:p>
        </p:txBody>
      </p:sp>
      <p:sp>
        <p:nvSpPr>
          <p:cNvPr id="4" name="TextBox 3">
            <a:extLst>
              <a:ext uri="{FF2B5EF4-FFF2-40B4-BE49-F238E27FC236}">
                <a16:creationId xmlns:a16="http://schemas.microsoft.com/office/drawing/2014/main" id="{FAA559BB-7AE7-47E1-958B-AD20406914C9}"/>
              </a:ext>
            </a:extLst>
          </p:cNvPr>
          <p:cNvSpPr txBox="1"/>
          <p:nvPr/>
        </p:nvSpPr>
        <p:spPr>
          <a:xfrm flipH="1">
            <a:off x="6372200" y="1916832"/>
            <a:ext cx="2771800" cy="923330"/>
          </a:xfrm>
          <a:prstGeom prst="rect">
            <a:avLst/>
          </a:prstGeom>
          <a:solidFill>
            <a:schemeClr val="bg1">
              <a:lumMod val="95000"/>
            </a:schemeClr>
          </a:solidFill>
        </p:spPr>
        <p:txBody>
          <a:bodyPr wrap="square" rtlCol="0">
            <a:spAutoFit/>
          </a:bodyPr>
          <a:lstStyle/>
          <a:p>
            <a:r>
              <a:rPr lang="fr-CH" dirty="0">
                <a:latin typeface="+mj-lt"/>
              </a:rPr>
              <a:t>Cycle de vie du nématode (vers rond) </a:t>
            </a:r>
            <a:r>
              <a:rPr lang="fr-CH" i="1" dirty="0"/>
              <a:t>Ascaris </a:t>
            </a:r>
            <a:r>
              <a:rPr lang="fr-CH" i="1" dirty="0" err="1"/>
              <a:t>lumbricoides</a:t>
            </a:r>
            <a:r>
              <a:rPr lang="fr-CH" i="1" dirty="0"/>
              <a:t>.</a:t>
            </a:r>
            <a:endParaRPr lang="fr-CH" dirty="0">
              <a:latin typeface="+mj-lt"/>
            </a:endParaRPr>
          </a:p>
        </p:txBody>
      </p:sp>
      <p:pic>
        <p:nvPicPr>
          <p:cNvPr id="5" name="Picture 4"/>
          <p:cNvPicPr>
            <a:picLocks noChangeAspect="1"/>
          </p:cNvPicPr>
          <p:nvPr/>
        </p:nvPicPr>
        <p:blipFill>
          <a:blip r:embed="rId3"/>
          <a:stretch>
            <a:fillRect/>
          </a:stretch>
        </p:blipFill>
        <p:spPr>
          <a:xfrm>
            <a:off x="539552" y="908720"/>
            <a:ext cx="5524500" cy="5626100"/>
          </a:xfrm>
          <a:prstGeom prst="rect">
            <a:avLst/>
          </a:prstGeom>
        </p:spPr>
      </p:pic>
      <p:pic>
        <p:nvPicPr>
          <p:cNvPr id="1026" name="Picture 2" descr="https://upload.wikimedia.org/wikipedia/commons/thumb/6/67/Ascaris_lumbricoides_%28Round_worm%29.JPG/220px-Ascaris_lumbricoides_%28Round_worm%29.JPG">
            <a:extLst>
              <a:ext uri="{FF2B5EF4-FFF2-40B4-BE49-F238E27FC236}">
                <a16:creationId xmlns:a16="http://schemas.microsoft.com/office/drawing/2014/main" id="{ACCA8EB2-E076-0C42-A1A4-FDB4D02665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4059" y="4020991"/>
            <a:ext cx="2794000" cy="234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5712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4A136-A6EF-47DB-A633-6EC86C9B16EE}"/>
              </a:ext>
            </a:extLst>
          </p:cNvPr>
          <p:cNvSpPr>
            <a:spLocks noGrp="1"/>
          </p:cNvSpPr>
          <p:nvPr>
            <p:ph type="title"/>
          </p:nvPr>
        </p:nvSpPr>
        <p:spPr/>
        <p:txBody>
          <a:bodyPr>
            <a:normAutofit fontScale="90000"/>
          </a:bodyPr>
          <a:lstStyle/>
          <a:p>
            <a:r>
              <a:rPr lang="fr-CH" dirty="0"/>
              <a:t>Exemple d’une maladie Th2-centrique: </a:t>
            </a:r>
            <a:br>
              <a:rPr lang="fr-CH" dirty="0"/>
            </a:br>
            <a:r>
              <a:rPr lang="fr-CH" dirty="0"/>
              <a:t>infection par helminthes*</a:t>
            </a:r>
          </a:p>
        </p:txBody>
      </p:sp>
      <p:sp>
        <p:nvSpPr>
          <p:cNvPr id="4" name="Content Placeholder 3">
            <a:extLst>
              <a:ext uri="{FF2B5EF4-FFF2-40B4-BE49-F238E27FC236}">
                <a16:creationId xmlns:a16="http://schemas.microsoft.com/office/drawing/2014/main" id="{0AA49BF9-70E0-47FE-8E50-F76F12E5CBF2}"/>
              </a:ext>
            </a:extLst>
          </p:cNvPr>
          <p:cNvSpPr>
            <a:spLocks noGrp="1"/>
          </p:cNvSpPr>
          <p:nvPr>
            <p:ph sz="half" idx="1"/>
          </p:nvPr>
        </p:nvSpPr>
        <p:spPr>
          <a:xfrm>
            <a:off x="5832648" y="1990252"/>
            <a:ext cx="3311352" cy="4319068"/>
          </a:xfrm>
          <a:noFill/>
        </p:spPr>
        <p:txBody>
          <a:bodyPr>
            <a:normAutofit/>
          </a:bodyPr>
          <a:lstStyle/>
          <a:p>
            <a:pPr marL="0" indent="0">
              <a:lnSpc>
                <a:spcPct val="120000"/>
              </a:lnSpc>
              <a:buNone/>
            </a:pPr>
            <a:r>
              <a:rPr lang="fr-CH" sz="1400" dirty="0"/>
              <a:t>Les réponses Th2 comprennent également: </a:t>
            </a:r>
          </a:p>
          <a:p>
            <a:pPr>
              <a:lnSpc>
                <a:spcPct val="120000"/>
              </a:lnSpc>
            </a:pPr>
            <a:r>
              <a:rPr lang="fr-CH" sz="1400" dirty="0"/>
              <a:t>L’activation de macrophages M2 impliqués dans la réparation des tissus</a:t>
            </a:r>
          </a:p>
          <a:p>
            <a:pPr>
              <a:lnSpc>
                <a:spcPct val="120000"/>
              </a:lnSpc>
            </a:pPr>
            <a:r>
              <a:rPr lang="fr-CH" sz="1400" dirty="0"/>
              <a:t>La production de mucus et la contraction des muscles lisses afin d’induire l’éjection du ver</a:t>
            </a:r>
          </a:p>
          <a:p>
            <a:pPr marL="0" indent="0">
              <a:lnSpc>
                <a:spcPct val="120000"/>
              </a:lnSpc>
              <a:buNone/>
            </a:pPr>
            <a:endParaRPr lang="fr-CH" sz="1400" dirty="0"/>
          </a:p>
          <a:p>
            <a:pPr marL="0" indent="0">
              <a:lnSpc>
                <a:spcPct val="120000"/>
              </a:lnSpc>
              <a:buNone/>
            </a:pPr>
            <a:r>
              <a:rPr lang="fr-CH" sz="1400" dirty="0"/>
              <a:t>ILC2: </a:t>
            </a:r>
            <a:r>
              <a:rPr lang="fr-CH" sz="1400" dirty="0" err="1"/>
              <a:t>innate</a:t>
            </a:r>
            <a:r>
              <a:rPr lang="fr-CH" sz="1400" dirty="0"/>
              <a:t> </a:t>
            </a:r>
            <a:r>
              <a:rPr lang="fr-CH" sz="1400" dirty="0" err="1"/>
              <a:t>lymphoid</a:t>
            </a:r>
            <a:r>
              <a:rPr lang="fr-CH" sz="1400" dirty="0"/>
              <a:t> </a:t>
            </a:r>
            <a:r>
              <a:rPr lang="fr-CH" sz="1400" dirty="0" err="1"/>
              <a:t>cells</a:t>
            </a:r>
            <a:r>
              <a:rPr lang="fr-CH" sz="1400" dirty="0"/>
              <a:t> 2</a:t>
            </a:r>
          </a:p>
          <a:p>
            <a:pPr marL="0" indent="0">
              <a:lnSpc>
                <a:spcPct val="120000"/>
              </a:lnSpc>
              <a:buNone/>
            </a:pPr>
            <a:r>
              <a:rPr lang="fr-CH" sz="1400" dirty="0"/>
              <a:t>HES: </a:t>
            </a:r>
            <a:r>
              <a:rPr lang="fr-CH" sz="1400" dirty="0" err="1"/>
              <a:t>secreted</a:t>
            </a:r>
            <a:r>
              <a:rPr lang="fr-CH" sz="1400" dirty="0"/>
              <a:t> </a:t>
            </a:r>
            <a:r>
              <a:rPr lang="fr-CH" sz="1400" dirty="0" err="1"/>
              <a:t>factors</a:t>
            </a:r>
            <a:r>
              <a:rPr lang="fr-CH" sz="1400" dirty="0"/>
              <a:t> [HES] </a:t>
            </a:r>
            <a:r>
              <a:rPr lang="fr-CH" sz="1400" dirty="0" err="1"/>
              <a:t>which</a:t>
            </a:r>
            <a:r>
              <a:rPr lang="fr-CH" sz="1400" dirty="0"/>
              <a:t> </a:t>
            </a:r>
            <a:r>
              <a:rPr lang="fr-CH" sz="1400" dirty="0" err="1"/>
              <a:t>induces</a:t>
            </a:r>
            <a:r>
              <a:rPr lang="fr-CH" sz="1400" dirty="0"/>
              <a:t> </a:t>
            </a:r>
            <a:r>
              <a:rPr lang="fr-CH" sz="1400" dirty="0" err="1"/>
              <a:t>Treg</a:t>
            </a:r>
            <a:endParaRPr lang="fr-CH" sz="1400" dirty="0"/>
          </a:p>
          <a:p>
            <a:pPr marL="0" indent="0">
              <a:lnSpc>
                <a:spcPct val="120000"/>
              </a:lnSpc>
              <a:buNone/>
            </a:pPr>
            <a:r>
              <a:rPr lang="fr-CH" sz="1400" dirty="0"/>
              <a:t>SCFA: Short </a:t>
            </a:r>
            <a:r>
              <a:rPr lang="fr-CH" sz="1400" dirty="0" err="1"/>
              <a:t>chain</a:t>
            </a:r>
            <a:r>
              <a:rPr lang="fr-CH" sz="1400" dirty="0"/>
              <a:t> </a:t>
            </a:r>
            <a:r>
              <a:rPr lang="fr-CH" sz="1400" dirty="0" err="1"/>
              <a:t>fatty</a:t>
            </a:r>
            <a:r>
              <a:rPr lang="fr-CH" sz="1400" dirty="0"/>
              <a:t> </a:t>
            </a:r>
            <a:r>
              <a:rPr lang="fr-CH" sz="1400" dirty="0" err="1"/>
              <a:t>acid</a:t>
            </a:r>
            <a:endParaRPr lang="fr-CH" sz="1400" dirty="0"/>
          </a:p>
        </p:txBody>
      </p:sp>
      <p:pic>
        <p:nvPicPr>
          <p:cNvPr id="3" name="Picture 2"/>
          <p:cNvPicPr>
            <a:picLocks noChangeAspect="1"/>
          </p:cNvPicPr>
          <p:nvPr/>
        </p:nvPicPr>
        <p:blipFill>
          <a:blip r:embed="rId2"/>
          <a:stretch>
            <a:fillRect/>
          </a:stretch>
        </p:blipFill>
        <p:spPr>
          <a:xfrm>
            <a:off x="0" y="1628800"/>
            <a:ext cx="5832648" cy="3867721"/>
          </a:xfrm>
          <a:prstGeom prst="rect">
            <a:avLst/>
          </a:prstGeom>
        </p:spPr>
      </p:pic>
    </p:spTree>
    <p:extLst>
      <p:ext uri="{BB962C8B-B14F-4D97-AF65-F5344CB8AC3E}">
        <p14:creationId xmlns:p14="http://schemas.microsoft.com/office/powerpoint/2010/main" val="1586838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4A136-A6EF-47DB-A633-6EC86C9B16EE}"/>
              </a:ext>
            </a:extLst>
          </p:cNvPr>
          <p:cNvSpPr>
            <a:spLocks noGrp="1"/>
          </p:cNvSpPr>
          <p:nvPr>
            <p:ph type="title"/>
          </p:nvPr>
        </p:nvSpPr>
        <p:spPr/>
        <p:txBody>
          <a:bodyPr>
            <a:normAutofit fontScale="90000"/>
          </a:bodyPr>
          <a:lstStyle/>
          <a:p>
            <a:r>
              <a:rPr lang="fr-CH" dirty="0"/>
              <a:t>Exemple d’une maladie de type Th2: </a:t>
            </a:r>
            <a:br>
              <a:rPr lang="fr-CH" dirty="0"/>
            </a:br>
            <a:r>
              <a:rPr lang="fr-CH" dirty="0"/>
              <a:t>infection par helminthes</a:t>
            </a:r>
          </a:p>
        </p:txBody>
      </p:sp>
      <p:sp>
        <p:nvSpPr>
          <p:cNvPr id="4" name="Content Placeholder 3">
            <a:extLst>
              <a:ext uri="{FF2B5EF4-FFF2-40B4-BE49-F238E27FC236}">
                <a16:creationId xmlns:a16="http://schemas.microsoft.com/office/drawing/2014/main" id="{0AA49BF9-70E0-47FE-8E50-F76F12E5CBF2}"/>
              </a:ext>
            </a:extLst>
          </p:cNvPr>
          <p:cNvSpPr>
            <a:spLocks noGrp="1"/>
          </p:cNvSpPr>
          <p:nvPr>
            <p:ph sz="half" idx="1"/>
          </p:nvPr>
        </p:nvSpPr>
        <p:spPr>
          <a:xfrm>
            <a:off x="5257800" y="2420888"/>
            <a:ext cx="3886200" cy="1768950"/>
          </a:xfrm>
          <a:noFill/>
        </p:spPr>
        <p:txBody>
          <a:bodyPr>
            <a:normAutofit/>
          </a:bodyPr>
          <a:lstStyle/>
          <a:p>
            <a:pPr marL="0" indent="0">
              <a:buNone/>
            </a:pPr>
            <a:endParaRPr lang="en-GB" sz="2000" dirty="0"/>
          </a:p>
          <a:p>
            <a:pPr marL="0" indent="0">
              <a:buNone/>
            </a:pPr>
            <a:r>
              <a:rPr lang="en-GB" sz="2000" dirty="0"/>
              <a:t>Les </a:t>
            </a:r>
            <a:r>
              <a:rPr lang="en-GB" sz="2000" dirty="0" err="1"/>
              <a:t>réponses</a:t>
            </a:r>
            <a:r>
              <a:rPr lang="en-GB" sz="2000" dirty="0"/>
              <a:t> </a:t>
            </a:r>
            <a:r>
              <a:rPr lang="en-GB" sz="2000" dirty="0" err="1"/>
              <a:t>allergiques</a:t>
            </a:r>
            <a:r>
              <a:rPr lang="en-GB" sz="2000" dirty="0"/>
              <a:t> </a:t>
            </a:r>
            <a:r>
              <a:rPr lang="en-GB" sz="2000" dirty="0" err="1"/>
              <a:t>sont</a:t>
            </a:r>
            <a:r>
              <a:rPr lang="en-GB" sz="2000" dirty="0"/>
              <a:t> </a:t>
            </a:r>
            <a:r>
              <a:rPr lang="en-GB" sz="2000" dirty="0" err="1"/>
              <a:t>apparentées</a:t>
            </a:r>
            <a:r>
              <a:rPr lang="en-GB" sz="2000" dirty="0"/>
              <a:t> aux </a:t>
            </a:r>
            <a:r>
              <a:rPr lang="en-GB" sz="2000" dirty="0" err="1"/>
              <a:t>réponses</a:t>
            </a:r>
            <a:r>
              <a:rPr lang="en-GB" sz="2000" dirty="0"/>
              <a:t> Th2 (</a:t>
            </a:r>
            <a:r>
              <a:rPr lang="en-GB" sz="2000" dirty="0" err="1"/>
              <a:t>IgE</a:t>
            </a:r>
            <a:r>
              <a:rPr lang="en-GB" sz="2000" dirty="0"/>
              <a:t>, mastocytes)</a:t>
            </a:r>
            <a:endParaRPr lang="fr-CH" sz="2000" dirty="0"/>
          </a:p>
        </p:txBody>
      </p:sp>
      <p:pic>
        <p:nvPicPr>
          <p:cNvPr id="6" name="Image 3" descr="dia_13.jpg">
            <a:extLst>
              <a:ext uri="{FF2B5EF4-FFF2-40B4-BE49-F238E27FC236}">
                <a16:creationId xmlns:a16="http://schemas.microsoft.com/office/drawing/2014/main" id="{346659C6-AC02-4071-818B-08C89D25F70D}"/>
              </a:ext>
            </a:extLst>
          </p:cNvPr>
          <p:cNvPicPr>
            <a:picLocks noChangeAspect="1"/>
          </p:cNvPicPr>
          <p:nvPr/>
        </p:nvPicPr>
        <p:blipFill rotWithShape="1">
          <a:blip r:embed="rId2">
            <a:extLst>
              <a:ext uri="{28A0092B-C50C-407E-A947-70E740481C1C}">
                <a14:useLocalDpi xmlns:a14="http://schemas.microsoft.com/office/drawing/2010/main" val="0"/>
              </a:ext>
            </a:extLst>
          </a:blip>
          <a:srcRect l="17590"/>
          <a:stretch/>
        </p:blipFill>
        <p:spPr>
          <a:xfrm>
            <a:off x="67522" y="812856"/>
            <a:ext cx="4969584" cy="603029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91CE684A-5305-45E2-B5E9-3EB98F5393B8}"/>
              </a:ext>
            </a:extLst>
          </p:cNvPr>
          <p:cNvCxnSpPr/>
          <p:nvPr/>
        </p:nvCxnSpPr>
        <p:spPr>
          <a:xfrm>
            <a:off x="3923928" y="3429000"/>
            <a:ext cx="144016" cy="399004"/>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1ECD985F-5A20-4BF8-8D83-A7D26397BB08}"/>
              </a:ext>
            </a:extLst>
          </p:cNvPr>
          <p:cNvSpPr txBox="1"/>
          <p:nvPr/>
        </p:nvSpPr>
        <p:spPr>
          <a:xfrm>
            <a:off x="3955279" y="3741959"/>
            <a:ext cx="861133" cy="261610"/>
          </a:xfrm>
          <a:prstGeom prst="rect">
            <a:avLst/>
          </a:prstGeom>
          <a:noFill/>
        </p:spPr>
        <p:txBody>
          <a:bodyPr wrap="none" rtlCol="0">
            <a:spAutoFit/>
          </a:bodyPr>
          <a:lstStyle/>
          <a:p>
            <a:r>
              <a:rPr lang="fr-CH" sz="1100" dirty="0" err="1"/>
              <a:t>Adult</a:t>
            </a:r>
            <a:r>
              <a:rPr lang="fr-CH" sz="1100" dirty="0"/>
              <a:t> </a:t>
            </a:r>
            <a:r>
              <a:rPr lang="fr-CH" sz="1100" dirty="0" err="1"/>
              <a:t>worm</a:t>
            </a:r>
            <a:endParaRPr lang="fr-CH" sz="1100" dirty="0"/>
          </a:p>
        </p:txBody>
      </p:sp>
    </p:spTree>
    <p:extLst>
      <p:ext uri="{BB962C8B-B14F-4D97-AF65-F5344CB8AC3E}">
        <p14:creationId xmlns:p14="http://schemas.microsoft.com/office/powerpoint/2010/main" val="306066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18ECE-0431-48C3-AF96-0F813C550817}"/>
              </a:ext>
            </a:extLst>
          </p:cNvPr>
          <p:cNvSpPr>
            <a:spLocks noGrp="1"/>
          </p:cNvSpPr>
          <p:nvPr>
            <p:ph type="title"/>
          </p:nvPr>
        </p:nvSpPr>
        <p:spPr/>
        <p:txBody>
          <a:bodyPr/>
          <a:lstStyle/>
          <a:p>
            <a:r>
              <a:rPr lang="fr-CH"/>
              <a:t>Antagonisme Th1 / Th2</a:t>
            </a:r>
          </a:p>
        </p:txBody>
      </p:sp>
      <p:sp>
        <p:nvSpPr>
          <p:cNvPr id="3" name="Content Placeholder 2">
            <a:extLst>
              <a:ext uri="{FF2B5EF4-FFF2-40B4-BE49-F238E27FC236}">
                <a16:creationId xmlns:a16="http://schemas.microsoft.com/office/drawing/2014/main" id="{0B5E8393-5C34-46FC-8AD8-3E687718ACD3}"/>
              </a:ext>
            </a:extLst>
          </p:cNvPr>
          <p:cNvSpPr>
            <a:spLocks noGrp="1"/>
          </p:cNvSpPr>
          <p:nvPr>
            <p:ph idx="1"/>
          </p:nvPr>
        </p:nvSpPr>
        <p:spPr>
          <a:xfrm>
            <a:off x="179512" y="5628659"/>
            <a:ext cx="8964488" cy="1008112"/>
          </a:xfrm>
        </p:spPr>
        <p:txBody>
          <a:bodyPr>
            <a:normAutofit/>
          </a:bodyPr>
          <a:lstStyle/>
          <a:p>
            <a:pPr marL="0" indent="0">
              <a:buNone/>
            </a:pPr>
            <a:r>
              <a:rPr lang="fr-CH" sz="1600" dirty="0"/>
              <a:t>L’équilibre entre réponses Th1 et Th2 influence l’issue d’une infection, illustré par l’infection par Leishmania chez la souris ou la lèpre chez l’homme. </a:t>
            </a:r>
          </a:p>
          <a:p>
            <a:pPr marL="0" indent="0">
              <a:buNone/>
            </a:pPr>
            <a:r>
              <a:rPr lang="fr-CH" sz="1600" dirty="0"/>
              <a:t>IFN, </a:t>
            </a:r>
            <a:r>
              <a:rPr lang="fr-CH" sz="1600" dirty="0" err="1"/>
              <a:t>interferon</a:t>
            </a:r>
            <a:r>
              <a:rPr lang="fr-CH" sz="1600" dirty="0"/>
              <a:t>; IL, </a:t>
            </a:r>
            <a:r>
              <a:rPr lang="fr-CH" sz="1600" dirty="0" err="1"/>
              <a:t>interleukin</a:t>
            </a:r>
            <a:r>
              <a:rPr lang="fr-CH" sz="1600" dirty="0"/>
              <a:t>; TNF, </a:t>
            </a:r>
            <a:r>
              <a:rPr lang="fr-CH" sz="1600" dirty="0" err="1"/>
              <a:t>tumor</a:t>
            </a:r>
            <a:r>
              <a:rPr lang="fr-CH" sz="1600" dirty="0"/>
              <a:t> </a:t>
            </a:r>
            <a:r>
              <a:rPr lang="fr-CH" sz="1600" dirty="0" err="1"/>
              <a:t>necrosis</a:t>
            </a:r>
            <a:r>
              <a:rPr lang="fr-CH" sz="1600" dirty="0"/>
              <a:t> factor.</a:t>
            </a:r>
          </a:p>
          <a:p>
            <a:pPr marL="0" indent="0">
              <a:buNone/>
            </a:pPr>
            <a:endParaRPr lang="fr-CH" sz="1600" dirty="0"/>
          </a:p>
        </p:txBody>
      </p:sp>
      <p:pic>
        <p:nvPicPr>
          <p:cNvPr id="4" name="Image 1" descr="dia_14.jpg">
            <a:extLst>
              <a:ext uri="{FF2B5EF4-FFF2-40B4-BE49-F238E27FC236}">
                <a16:creationId xmlns:a16="http://schemas.microsoft.com/office/drawing/2014/main" id="{57E5A460-2798-4273-B10B-63394D433D4A}"/>
              </a:ext>
            </a:extLst>
          </p:cNvPr>
          <p:cNvPicPr>
            <a:picLocks noChangeAspect="1"/>
          </p:cNvPicPr>
          <p:nvPr/>
        </p:nvPicPr>
        <p:blipFill rotWithShape="1">
          <a:blip r:embed="rId2">
            <a:extLst>
              <a:ext uri="{28A0092B-C50C-407E-A947-70E740481C1C}">
                <a14:useLocalDpi xmlns:a14="http://schemas.microsoft.com/office/drawing/2010/main" val="0"/>
              </a:ext>
            </a:extLst>
          </a:blip>
          <a:srcRect t="4814" b="6489"/>
          <a:stretch/>
        </p:blipFill>
        <p:spPr>
          <a:xfrm>
            <a:off x="2117181" y="907778"/>
            <a:ext cx="4909636" cy="2449484"/>
          </a:xfrm>
          <a:prstGeom prst="rect">
            <a:avLst/>
          </a:prstGeom>
        </p:spPr>
      </p:pic>
      <p:graphicFrame>
        <p:nvGraphicFramePr>
          <p:cNvPr id="5" name="Table 4">
            <a:extLst>
              <a:ext uri="{FF2B5EF4-FFF2-40B4-BE49-F238E27FC236}">
                <a16:creationId xmlns:a16="http://schemas.microsoft.com/office/drawing/2014/main" id="{7D49E02B-6C32-4CBD-BAD1-6C92F102B5AE}"/>
              </a:ext>
            </a:extLst>
          </p:cNvPr>
          <p:cNvGraphicFramePr>
            <a:graphicFrameLocks noGrp="1"/>
          </p:cNvGraphicFramePr>
          <p:nvPr>
            <p:extLst>
              <p:ext uri="{D42A27DB-BD31-4B8C-83A1-F6EECF244321}">
                <p14:modId xmlns:p14="http://schemas.microsoft.com/office/powerpoint/2010/main" val="2712644709"/>
              </p:ext>
            </p:extLst>
          </p:nvPr>
        </p:nvGraphicFramePr>
        <p:xfrm>
          <a:off x="426742" y="3576020"/>
          <a:ext cx="8425780" cy="1833880"/>
        </p:xfrm>
        <a:graphic>
          <a:graphicData uri="http://schemas.openxmlformats.org/drawingml/2006/table">
            <a:tbl>
              <a:tblPr firstRow="1" bandRow="1">
                <a:tableStyleId>{8799B23B-EC83-4686-B30A-512413B5E67A}</a:tableStyleId>
              </a:tblPr>
              <a:tblGrid>
                <a:gridCol w="1847977">
                  <a:extLst>
                    <a:ext uri="{9D8B030D-6E8A-4147-A177-3AD203B41FA5}">
                      <a16:colId xmlns:a16="http://schemas.microsoft.com/office/drawing/2014/main" val="2437073525"/>
                    </a:ext>
                  </a:extLst>
                </a:gridCol>
                <a:gridCol w="4201541">
                  <a:extLst>
                    <a:ext uri="{9D8B030D-6E8A-4147-A177-3AD203B41FA5}">
                      <a16:colId xmlns:a16="http://schemas.microsoft.com/office/drawing/2014/main" val="3018999921"/>
                    </a:ext>
                  </a:extLst>
                </a:gridCol>
                <a:gridCol w="2376262">
                  <a:extLst>
                    <a:ext uri="{9D8B030D-6E8A-4147-A177-3AD203B41FA5}">
                      <a16:colId xmlns:a16="http://schemas.microsoft.com/office/drawing/2014/main" val="1481961760"/>
                    </a:ext>
                  </a:extLst>
                </a:gridCol>
              </a:tblGrid>
              <a:tr h="370840">
                <a:tc>
                  <a:txBody>
                    <a:bodyPr/>
                    <a:lstStyle/>
                    <a:p>
                      <a:r>
                        <a:rPr lang="fr-CH" sz="1400" dirty="0"/>
                        <a:t>Agent infectieux</a:t>
                      </a:r>
                    </a:p>
                  </a:txBody>
                  <a:tcPr/>
                </a:tc>
                <a:tc>
                  <a:txBody>
                    <a:bodyPr/>
                    <a:lstStyle/>
                    <a:p>
                      <a:r>
                        <a:rPr lang="fr-CH" sz="1400" dirty="0"/>
                        <a:t>Type de réponse des cellules T</a:t>
                      </a:r>
                    </a:p>
                  </a:txBody>
                  <a:tcPr/>
                </a:tc>
                <a:tc>
                  <a:txBody>
                    <a:bodyPr/>
                    <a:lstStyle/>
                    <a:p>
                      <a:r>
                        <a:rPr lang="fr-CH" sz="1400" dirty="0"/>
                        <a:t>Effet</a:t>
                      </a:r>
                    </a:p>
                  </a:txBody>
                  <a:tcPr/>
                </a:tc>
                <a:extLst>
                  <a:ext uri="{0D108BD9-81ED-4DB2-BD59-A6C34878D82A}">
                    <a16:rowId xmlns:a16="http://schemas.microsoft.com/office/drawing/2014/main" val="1867875658"/>
                  </a:ext>
                </a:extLst>
              </a:tr>
              <a:tr h="370840">
                <a:tc>
                  <a:txBody>
                    <a:bodyPr/>
                    <a:lstStyle/>
                    <a:p>
                      <a:r>
                        <a:rPr lang="fr-CH" sz="1400" i="1" dirty="0"/>
                        <a:t>Leishmania major</a:t>
                      </a:r>
                    </a:p>
                  </a:txBody>
                  <a:tcPr/>
                </a:tc>
                <a:tc>
                  <a:txBody>
                    <a:bodyPr/>
                    <a:lstStyle/>
                    <a:p>
                      <a:pPr marL="285750" indent="-285750">
                        <a:buFont typeface="Arial" panose="020B0604020202020204" pitchFamily="34" charset="0"/>
                        <a:buChar char="•"/>
                      </a:pPr>
                      <a:r>
                        <a:rPr lang="fr-CH" sz="1400" dirty="0"/>
                        <a:t>Th1 (la plupart des souches de souris)</a:t>
                      </a:r>
                    </a:p>
                    <a:p>
                      <a:pPr marL="285750" indent="-285750">
                        <a:buFont typeface="Arial" panose="020B0604020202020204" pitchFamily="34" charset="0"/>
                        <a:buChar char="•"/>
                      </a:pPr>
                      <a:r>
                        <a:rPr lang="fr-CH" sz="1400" dirty="0"/>
                        <a:t>Th2 (souris BALB/c)</a:t>
                      </a:r>
                    </a:p>
                  </a:txBody>
                  <a:tcPr/>
                </a:tc>
                <a:tc>
                  <a:txBody>
                    <a:bodyPr/>
                    <a:lstStyle/>
                    <a:p>
                      <a:pPr marL="285750" indent="-285750">
                        <a:buFont typeface="Arial" panose="020B0604020202020204" pitchFamily="34" charset="0"/>
                        <a:buChar char="•"/>
                      </a:pPr>
                      <a:r>
                        <a:rPr lang="fr-CH" sz="1400" dirty="0"/>
                        <a:t>Guérison de l’hôte</a:t>
                      </a:r>
                    </a:p>
                    <a:p>
                      <a:pPr marL="285750" indent="-285750">
                        <a:buFont typeface="Arial" panose="020B0604020202020204" pitchFamily="34" charset="0"/>
                        <a:buChar char="•"/>
                      </a:pPr>
                      <a:r>
                        <a:rPr lang="fr-CH" sz="1400" dirty="0"/>
                        <a:t>Infection disséminée</a:t>
                      </a:r>
                    </a:p>
                  </a:txBody>
                  <a:tcPr/>
                </a:tc>
                <a:extLst>
                  <a:ext uri="{0D108BD9-81ED-4DB2-BD59-A6C34878D82A}">
                    <a16:rowId xmlns:a16="http://schemas.microsoft.com/office/drawing/2014/main" val="2583597310"/>
                  </a:ext>
                </a:extLst>
              </a:tr>
              <a:tr h="370840">
                <a:tc>
                  <a:txBody>
                    <a:bodyPr/>
                    <a:lstStyle/>
                    <a:p>
                      <a:r>
                        <a:rPr lang="fr-CH" sz="1400" i="1" dirty="0"/>
                        <a:t>Mycobacterium </a:t>
                      </a:r>
                      <a:r>
                        <a:rPr lang="fr-CH" sz="1400" i="1" dirty="0" err="1"/>
                        <a:t>leprae</a:t>
                      </a:r>
                      <a:endParaRPr lang="fr-CH" sz="1400" i="1" dirty="0"/>
                    </a:p>
                  </a:txBody>
                  <a:tcPr/>
                </a:tc>
                <a:tc>
                  <a:txBody>
                    <a:bodyPr/>
                    <a:lstStyle/>
                    <a:p>
                      <a:pPr marL="285750" indent="-285750">
                        <a:buFont typeface="Arial" panose="020B0604020202020204" pitchFamily="34" charset="0"/>
                        <a:buChar char="•"/>
                      </a:pPr>
                      <a:r>
                        <a:rPr lang="fr-CH" sz="1400" dirty="0"/>
                        <a:t>Th1 (certains patients)</a:t>
                      </a:r>
                    </a:p>
                    <a:p>
                      <a:pPr marL="285750" indent="-285750">
                        <a:buFont typeface="Arial" panose="020B0604020202020204" pitchFamily="34" charset="0"/>
                        <a:buChar char="•"/>
                      </a:pPr>
                      <a:r>
                        <a:rPr lang="fr-CH" sz="1400" dirty="0"/>
                        <a:t>Th2 dominante ou Th1 défective (certains patients)</a:t>
                      </a:r>
                    </a:p>
                  </a:txBody>
                  <a:tcPr/>
                </a:tc>
                <a:tc>
                  <a:txBody>
                    <a:bodyPr/>
                    <a:lstStyle/>
                    <a:p>
                      <a:pPr marL="285750" indent="-285750">
                        <a:buFont typeface="Arial" panose="020B0604020202020204" pitchFamily="34" charset="0"/>
                        <a:buChar char="•"/>
                      </a:pPr>
                      <a:r>
                        <a:rPr lang="fr-CH" sz="1400" dirty="0"/>
                        <a:t>Lèpre tuberculoïde</a:t>
                      </a:r>
                    </a:p>
                    <a:p>
                      <a:pPr marL="285750" indent="-285750">
                        <a:buFont typeface="Arial" panose="020B0604020202020204" pitchFamily="34" charset="0"/>
                        <a:buChar char="•"/>
                      </a:pPr>
                      <a:r>
                        <a:rPr lang="fr-CH" sz="1400" dirty="0"/>
                        <a:t>Lèpre lépromateuse (nombre de bactéries élevé)</a:t>
                      </a:r>
                    </a:p>
                  </a:txBody>
                  <a:tcPr/>
                </a:tc>
                <a:extLst>
                  <a:ext uri="{0D108BD9-81ED-4DB2-BD59-A6C34878D82A}">
                    <a16:rowId xmlns:a16="http://schemas.microsoft.com/office/drawing/2014/main" val="2742531248"/>
                  </a:ext>
                </a:extLst>
              </a:tr>
            </a:tbl>
          </a:graphicData>
        </a:graphic>
      </p:graphicFrame>
      <p:sp>
        <p:nvSpPr>
          <p:cNvPr id="6" name="TextBox 5">
            <a:extLst>
              <a:ext uri="{FF2B5EF4-FFF2-40B4-BE49-F238E27FC236}">
                <a16:creationId xmlns:a16="http://schemas.microsoft.com/office/drawing/2014/main" id="{CC400116-F110-4E7B-8A03-C60249BE01F6}"/>
              </a:ext>
            </a:extLst>
          </p:cNvPr>
          <p:cNvSpPr txBox="1"/>
          <p:nvPr/>
        </p:nvSpPr>
        <p:spPr>
          <a:xfrm>
            <a:off x="5355474" y="6540244"/>
            <a:ext cx="3497048" cy="276999"/>
          </a:xfrm>
          <a:prstGeom prst="rect">
            <a:avLst/>
          </a:prstGeom>
          <a:noFill/>
        </p:spPr>
        <p:txBody>
          <a:bodyPr wrap="none" rtlCol="0">
            <a:spAutoFit/>
          </a:bodyPr>
          <a:lstStyle/>
          <a:p>
            <a:r>
              <a:rPr lang="fr-CH" sz="1200" b="0" i="1" dirty="0">
                <a:latin typeface="+mj-lt"/>
              </a:rPr>
              <a:t>Adapté de Abbas, </a:t>
            </a:r>
            <a:r>
              <a:rPr lang="fr-CH" sz="1200" i="1" dirty="0">
                <a:latin typeface="+mj-lt"/>
              </a:rPr>
              <a:t>Ce</a:t>
            </a:r>
            <a:r>
              <a:rPr lang="fr-CH" sz="1200" b="0" i="1" dirty="0">
                <a:latin typeface="+mj-lt"/>
              </a:rPr>
              <a:t>llular and </a:t>
            </a:r>
            <a:r>
              <a:rPr lang="fr-CH" sz="1200" b="0" i="1" dirty="0" err="1">
                <a:latin typeface="+mj-lt"/>
              </a:rPr>
              <a:t>Molecular</a:t>
            </a:r>
            <a:r>
              <a:rPr lang="fr-CH" sz="1200" b="0" i="1" dirty="0">
                <a:latin typeface="+mj-lt"/>
              </a:rPr>
              <a:t> </a:t>
            </a:r>
            <a:r>
              <a:rPr lang="fr-CH" sz="1200" b="0" i="1" dirty="0" err="1">
                <a:latin typeface="+mj-lt"/>
              </a:rPr>
              <a:t>Immunology</a:t>
            </a:r>
            <a:endParaRPr lang="fr-CH" sz="1200" b="0" i="1" dirty="0">
              <a:latin typeface="+mj-lt"/>
            </a:endParaRPr>
          </a:p>
        </p:txBody>
      </p:sp>
    </p:spTree>
    <p:extLst>
      <p:ext uri="{BB962C8B-B14F-4D97-AF65-F5344CB8AC3E}">
        <p14:creationId xmlns:p14="http://schemas.microsoft.com/office/powerpoint/2010/main" val="35679052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2EE24-1351-4B8E-8C78-D36F0071569C}"/>
              </a:ext>
            </a:extLst>
          </p:cNvPr>
          <p:cNvSpPr>
            <a:spLocks noGrp="1"/>
          </p:cNvSpPr>
          <p:nvPr>
            <p:ph type="title"/>
          </p:nvPr>
        </p:nvSpPr>
        <p:spPr>
          <a:xfrm>
            <a:off x="0" y="1"/>
            <a:ext cx="9144000" cy="768096"/>
          </a:xfrm>
        </p:spPr>
        <p:txBody>
          <a:bodyPr/>
          <a:lstStyle/>
          <a:p>
            <a:r>
              <a:rPr lang="fr-CH" dirty="0"/>
              <a:t>Réponse des cellules Th17*</a:t>
            </a:r>
          </a:p>
        </p:txBody>
      </p:sp>
      <p:sp>
        <p:nvSpPr>
          <p:cNvPr id="3" name="Content Placeholder 2">
            <a:extLst>
              <a:ext uri="{FF2B5EF4-FFF2-40B4-BE49-F238E27FC236}">
                <a16:creationId xmlns:a16="http://schemas.microsoft.com/office/drawing/2014/main" id="{0431DF64-DB29-4DD9-81FA-ED5344CF4FA7}"/>
              </a:ext>
            </a:extLst>
          </p:cNvPr>
          <p:cNvSpPr>
            <a:spLocks noGrp="1"/>
          </p:cNvSpPr>
          <p:nvPr>
            <p:ph sz="half" idx="1"/>
          </p:nvPr>
        </p:nvSpPr>
        <p:spPr>
          <a:xfrm>
            <a:off x="35496" y="980728"/>
            <a:ext cx="4424968" cy="3907631"/>
          </a:xfrm>
        </p:spPr>
        <p:txBody>
          <a:bodyPr>
            <a:noAutofit/>
          </a:bodyPr>
          <a:lstStyle/>
          <a:p>
            <a:pPr>
              <a:spcBef>
                <a:spcPts val="600"/>
              </a:spcBef>
            </a:pPr>
            <a:r>
              <a:rPr lang="fr-CH" sz="1800" dirty="0"/>
              <a:t>Les cellules Th17 jouent un rôle important dans la protection de l’hôte aux muqueuses </a:t>
            </a:r>
          </a:p>
          <a:p>
            <a:pPr>
              <a:spcBef>
                <a:spcPts val="600"/>
              </a:spcBef>
            </a:pPr>
            <a:r>
              <a:rPr lang="fr-CH" sz="1800" dirty="0"/>
              <a:t>La réponse Th17 est associée avec la production de:</a:t>
            </a:r>
          </a:p>
          <a:p>
            <a:pPr lvl="1">
              <a:spcBef>
                <a:spcPts val="600"/>
              </a:spcBef>
              <a:buFont typeface="Courier New" panose="02070309020205020404" pitchFamily="49" charset="0"/>
              <a:buChar char="o"/>
            </a:pPr>
            <a:r>
              <a:rPr lang="fr-CH" sz="1800" dirty="0"/>
              <a:t>IL-17, qui augmente la production de GM-CSF afin de stimuler l’hématopoïèse et le recrutement des neutrophiles</a:t>
            </a:r>
          </a:p>
          <a:p>
            <a:pPr lvl="1">
              <a:spcBef>
                <a:spcPts val="600"/>
              </a:spcBef>
              <a:buFont typeface="Courier New" panose="02070309020205020404" pitchFamily="49" charset="0"/>
              <a:buChar char="o"/>
            </a:pPr>
            <a:r>
              <a:rPr lang="fr-CH" sz="1800" dirty="0"/>
              <a:t>IL-22, qui stimule le relargage de peptides antimicrobiens par les épithéliums </a:t>
            </a:r>
          </a:p>
          <a:p>
            <a:pPr lvl="1">
              <a:spcBef>
                <a:spcPts val="600"/>
              </a:spcBef>
              <a:buFont typeface="Courier New" panose="02070309020205020404" pitchFamily="49" charset="0"/>
              <a:buChar char="o"/>
            </a:pPr>
            <a:r>
              <a:rPr lang="fr-CH" sz="1800" dirty="0"/>
              <a:t>IL-21</a:t>
            </a:r>
          </a:p>
          <a:p>
            <a:pPr>
              <a:spcBef>
                <a:spcPts val="600"/>
              </a:spcBef>
            </a:pPr>
            <a:r>
              <a:rPr lang="fr-CH" sz="1800" dirty="0"/>
              <a:t>Les cellules Th17 coordonnent la défense contre les pathogènes en augmentant le recrutement de neutrophiles, et en stimulant la production de défensines par les cellules épithéliales. </a:t>
            </a:r>
          </a:p>
        </p:txBody>
      </p:sp>
      <p:pic>
        <p:nvPicPr>
          <p:cNvPr id="5" name="Image 1" descr="Dia_15.jpg">
            <a:extLst>
              <a:ext uri="{FF2B5EF4-FFF2-40B4-BE49-F238E27FC236}">
                <a16:creationId xmlns:a16="http://schemas.microsoft.com/office/drawing/2014/main" id="{428D15CC-D638-444F-8464-209230738783}"/>
              </a:ext>
            </a:extLst>
          </p:cNvPr>
          <p:cNvPicPr>
            <a:picLocks noChangeAspect="1"/>
          </p:cNvPicPr>
          <p:nvPr/>
        </p:nvPicPr>
        <p:blipFill rotWithShape="1">
          <a:blip r:embed="rId2">
            <a:extLst>
              <a:ext uri="{28A0092B-C50C-407E-A947-70E740481C1C}">
                <a14:useLocalDpi xmlns:a14="http://schemas.microsoft.com/office/drawing/2010/main" val="0"/>
              </a:ext>
            </a:extLst>
          </a:blip>
          <a:srcRect l="2488" t="1658" r="4196" b="3782"/>
          <a:stretch/>
        </p:blipFill>
        <p:spPr>
          <a:xfrm>
            <a:off x="4117432" y="1517075"/>
            <a:ext cx="4909636" cy="3731324"/>
          </a:xfrm>
          <a:prstGeom prst="rect">
            <a:avLst/>
          </a:prstGeom>
        </p:spPr>
      </p:pic>
    </p:spTree>
    <p:extLst>
      <p:ext uri="{BB962C8B-B14F-4D97-AF65-F5344CB8AC3E}">
        <p14:creationId xmlns:p14="http://schemas.microsoft.com/office/powerpoint/2010/main" val="2318801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F85A6-E0D2-47B8-9D7D-5710F5F7D467}"/>
              </a:ext>
            </a:extLst>
          </p:cNvPr>
          <p:cNvSpPr>
            <a:spLocks noGrp="1"/>
          </p:cNvSpPr>
          <p:nvPr>
            <p:ph type="title"/>
          </p:nvPr>
        </p:nvSpPr>
        <p:spPr/>
        <p:txBody>
          <a:bodyPr/>
          <a:lstStyle/>
          <a:p>
            <a:r>
              <a:rPr lang="fr-CH"/>
              <a:t>Les cellules T régulatrices (Treg)</a:t>
            </a:r>
          </a:p>
        </p:txBody>
      </p:sp>
      <p:sp>
        <p:nvSpPr>
          <p:cNvPr id="3" name="Content Placeholder 2">
            <a:extLst>
              <a:ext uri="{FF2B5EF4-FFF2-40B4-BE49-F238E27FC236}">
                <a16:creationId xmlns:a16="http://schemas.microsoft.com/office/drawing/2014/main" id="{75857191-9D37-4685-902B-B40E59A6FF06}"/>
              </a:ext>
            </a:extLst>
          </p:cNvPr>
          <p:cNvSpPr>
            <a:spLocks noGrp="1"/>
          </p:cNvSpPr>
          <p:nvPr>
            <p:ph idx="1"/>
          </p:nvPr>
        </p:nvSpPr>
        <p:spPr/>
        <p:txBody>
          <a:bodyPr>
            <a:normAutofit/>
          </a:bodyPr>
          <a:lstStyle/>
          <a:p>
            <a:r>
              <a:rPr lang="fr-CH" sz="1800" dirty="0"/>
              <a:t>Foxp3 positives</a:t>
            </a:r>
          </a:p>
          <a:p>
            <a:r>
              <a:rPr lang="fr-CH" sz="1800" dirty="0"/>
              <a:t>Générées dans le thymus ou dans les organes lymphoïdes secondaires</a:t>
            </a:r>
          </a:p>
          <a:p>
            <a:r>
              <a:rPr lang="fr-CH" sz="1800" dirty="0"/>
              <a:t>Participent à la tolérance périphérique en inhibant les réponses des cellules T</a:t>
            </a:r>
          </a:p>
          <a:p>
            <a:pPr lvl="1">
              <a:buFont typeface="Courier New" panose="02070309020205020404" pitchFamily="49" charset="0"/>
              <a:buChar char="o"/>
            </a:pPr>
            <a:r>
              <a:rPr lang="fr-CH" sz="1800" dirty="0"/>
              <a:t>Sont en compétition pour IL-2</a:t>
            </a:r>
          </a:p>
          <a:p>
            <a:pPr lvl="1">
              <a:buFont typeface="Courier New" panose="02070309020205020404" pitchFamily="49" charset="0"/>
              <a:buChar char="o"/>
            </a:pPr>
            <a:r>
              <a:rPr lang="fr-CH" sz="1800" dirty="0"/>
              <a:t>Produisent les cytokines inhibitrices IL-10 et TGFβ</a:t>
            </a:r>
          </a:p>
          <a:p>
            <a:endParaRPr lang="fr-CH" sz="1800" dirty="0"/>
          </a:p>
        </p:txBody>
      </p:sp>
      <p:pic>
        <p:nvPicPr>
          <p:cNvPr id="4" name="Picture 1">
            <a:extLst>
              <a:ext uri="{FF2B5EF4-FFF2-40B4-BE49-F238E27FC236}">
                <a16:creationId xmlns:a16="http://schemas.microsoft.com/office/drawing/2014/main" id="{A8F4DE3A-5A50-4F8E-9D67-FF303F3EBA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9081" y="3140968"/>
            <a:ext cx="8105837" cy="34138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229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dirty="0">
                <a:solidFill>
                  <a:schemeClr val="bg1"/>
                </a:solidFill>
              </a:rPr>
              <a:t>Conclusions 6.2 | Cellules Th effectrices</a:t>
            </a:r>
          </a:p>
        </p:txBody>
      </p:sp>
      <p:sp>
        <p:nvSpPr>
          <p:cNvPr id="3" name="Espace réservé du contenu 2"/>
          <p:cNvSpPr>
            <a:spLocks noGrp="1"/>
          </p:cNvSpPr>
          <p:nvPr>
            <p:ph idx="1"/>
          </p:nvPr>
        </p:nvSpPr>
        <p:spPr/>
        <p:txBody>
          <a:bodyPr>
            <a:normAutofit/>
          </a:bodyPr>
          <a:lstStyle/>
          <a:p>
            <a:r>
              <a:rPr lang="fr-CH" sz="2000" dirty="0"/>
              <a:t>Les cellules Th1 jouent un rôle majeur contre les pathogènes intracellulaires (bactéries intracellulaires, virus).</a:t>
            </a:r>
          </a:p>
          <a:p>
            <a:r>
              <a:rPr lang="fr-CH" sz="2000" dirty="0"/>
              <a:t>Les cellules Th2 jouent un rôle majeur contre les pathogènes extracellulaires (vers, amibes).</a:t>
            </a:r>
          </a:p>
          <a:p>
            <a:r>
              <a:rPr lang="fr-CH" sz="2000" dirty="0"/>
              <a:t>Les cellules Th17 jouent un rôle majeur contre les infections des muqueuses.</a:t>
            </a:r>
          </a:p>
          <a:p>
            <a:r>
              <a:rPr lang="fr-CH" sz="2000" dirty="0"/>
              <a:t>Les cellules </a:t>
            </a:r>
            <a:r>
              <a:rPr lang="fr-CH" sz="2000" dirty="0" err="1"/>
              <a:t>Treg</a:t>
            </a:r>
            <a:r>
              <a:rPr lang="fr-CH" sz="2000" dirty="0"/>
              <a:t> contribuent à la tolérance périphérique.</a:t>
            </a:r>
          </a:p>
        </p:txBody>
      </p:sp>
      <p:pic>
        <p:nvPicPr>
          <p:cNvPr id="5" name="Image 1" descr="dia_6.jpg">
            <a:extLst>
              <a:ext uri="{FF2B5EF4-FFF2-40B4-BE49-F238E27FC236}">
                <a16:creationId xmlns:a16="http://schemas.microsoft.com/office/drawing/2014/main" id="{478267F7-463A-D54B-8CCD-1BEF77AD9766}"/>
              </a:ext>
            </a:extLst>
          </p:cNvPr>
          <p:cNvPicPr>
            <a:picLocks noChangeAspect="1"/>
          </p:cNvPicPr>
          <p:nvPr/>
        </p:nvPicPr>
        <p:blipFill rotWithShape="1">
          <a:blip r:embed="rId2">
            <a:extLst>
              <a:ext uri="{28A0092B-C50C-407E-A947-70E740481C1C}">
                <a14:useLocalDpi xmlns:a14="http://schemas.microsoft.com/office/drawing/2010/main" val="0"/>
              </a:ext>
            </a:extLst>
          </a:blip>
          <a:srcRect t="53367" r="64141"/>
          <a:stretch/>
        </p:blipFill>
        <p:spPr>
          <a:xfrm>
            <a:off x="539552" y="4005064"/>
            <a:ext cx="1845504" cy="2639987"/>
          </a:xfrm>
          <a:prstGeom prst="rect">
            <a:avLst/>
          </a:prstGeom>
        </p:spPr>
      </p:pic>
      <p:pic>
        <p:nvPicPr>
          <p:cNvPr id="4" name="Image 1" descr="dia_6.jpg">
            <a:extLst>
              <a:ext uri="{FF2B5EF4-FFF2-40B4-BE49-F238E27FC236}">
                <a16:creationId xmlns:a16="http://schemas.microsoft.com/office/drawing/2014/main" id="{C83349BB-E9F1-444C-8815-2996AF980C31}"/>
              </a:ext>
            </a:extLst>
          </p:cNvPr>
          <p:cNvPicPr>
            <a:picLocks noChangeAspect="1"/>
          </p:cNvPicPr>
          <p:nvPr/>
        </p:nvPicPr>
        <p:blipFill rotWithShape="1">
          <a:blip r:embed="rId2">
            <a:extLst>
              <a:ext uri="{28A0092B-C50C-407E-A947-70E740481C1C}">
                <a14:useLocalDpi xmlns:a14="http://schemas.microsoft.com/office/drawing/2010/main" val="0"/>
              </a:ext>
            </a:extLst>
          </a:blip>
          <a:srcRect b="48331"/>
          <a:stretch/>
        </p:blipFill>
        <p:spPr>
          <a:xfrm>
            <a:off x="3707904" y="3802439"/>
            <a:ext cx="5146590" cy="2925109"/>
          </a:xfrm>
          <a:prstGeom prst="rect">
            <a:avLst/>
          </a:prstGeom>
        </p:spPr>
      </p:pic>
    </p:spTree>
    <p:extLst>
      <p:ext uri="{BB962C8B-B14F-4D97-AF65-F5344CB8AC3E}">
        <p14:creationId xmlns:p14="http://schemas.microsoft.com/office/powerpoint/2010/main" val="3660304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a:bodyPr>
          <a:lstStyle/>
          <a:p>
            <a:br>
              <a:rPr lang="fr-CH" sz="3600" dirty="0"/>
            </a:br>
            <a:r>
              <a:rPr lang="fr-CH" sz="3600" dirty="0"/>
              <a:t>6.3. Cellules </a:t>
            </a:r>
            <a:r>
              <a:rPr lang="fr-CH" sz="3600" dirty="0" err="1"/>
              <a:t>T</a:t>
            </a:r>
            <a:r>
              <a:rPr lang="fr-CH" sz="3600" dirty="0"/>
              <a:t> CD8+ effectrices (</a:t>
            </a:r>
            <a:r>
              <a:rPr lang="fr-CH" sz="3600" dirty="0" err="1"/>
              <a:t>CTLs</a:t>
            </a:r>
            <a:r>
              <a:rPr lang="fr-CH" sz="3600" dirty="0"/>
              <a:t>)</a:t>
            </a:r>
          </a:p>
        </p:txBody>
      </p:sp>
      <p:sp>
        <p:nvSpPr>
          <p:cNvPr id="3" name="Text Placeholder 2">
            <a:extLst>
              <a:ext uri="{FF2B5EF4-FFF2-40B4-BE49-F238E27FC236}">
                <a16:creationId xmlns:a16="http://schemas.microsoft.com/office/drawing/2014/main" id="{317720D6-A777-45A4-A853-542CDEAC74A2}"/>
              </a:ext>
            </a:extLst>
          </p:cNvPr>
          <p:cNvSpPr>
            <a:spLocks noGrp="1"/>
          </p:cNvSpPr>
          <p:nvPr>
            <p:ph type="body" idx="1"/>
          </p:nvPr>
        </p:nvSpPr>
        <p:spPr>
          <a:xfrm>
            <a:off x="623888" y="3528000"/>
            <a:ext cx="7886700" cy="2561651"/>
          </a:xfrm>
        </p:spPr>
        <p:txBody>
          <a:bodyPr>
            <a:normAutofit/>
          </a:bodyPr>
          <a:lstStyle/>
          <a:p>
            <a:pPr marL="342900" indent="-342900">
              <a:buFont typeface="Arial" panose="020B0604020202020204" pitchFamily="34" charset="0"/>
              <a:buChar char="•"/>
            </a:pPr>
            <a:r>
              <a:rPr lang="fr-CH" dirty="0"/>
              <a:t>Fonctions effectrices</a:t>
            </a:r>
          </a:p>
          <a:p>
            <a:pPr marL="342900" indent="-342900">
              <a:buFont typeface="Arial" panose="020B0604020202020204" pitchFamily="34" charset="0"/>
              <a:buChar char="•"/>
            </a:pPr>
            <a:r>
              <a:rPr lang="fr-CH" dirty="0"/>
              <a:t>Mécanismes d’élimination</a:t>
            </a:r>
          </a:p>
        </p:txBody>
      </p:sp>
    </p:spTree>
    <p:extLst>
      <p:ext uri="{BB962C8B-B14F-4D97-AF65-F5344CB8AC3E}">
        <p14:creationId xmlns:p14="http://schemas.microsoft.com/office/powerpoint/2010/main" val="1796804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9F0EF-11F5-42F3-9FF0-5FFD777C1198}"/>
              </a:ext>
            </a:extLst>
          </p:cNvPr>
          <p:cNvSpPr>
            <a:spLocks noGrp="1"/>
          </p:cNvSpPr>
          <p:nvPr>
            <p:ph type="title"/>
          </p:nvPr>
        </p:nvSpPr>
        <p:spPr/>
        <p:txBody>
          <a:bodyPr>
            <a:normAutofit/>
          </a:bodyPr>
          <a:lstStyle/>
          <a:p>
            <a:r>
              <a:rPr lang="fr-CH"/>
              <a:t>Fonctions effectrices des cellules T CD8</a:t>
            </a:r>
          </a:p>
        </p:txBody>
      </p:sp>
      <p:sp>
        <p:nvSpPr>
          <p:cNvPr id="3" name="Content Placeholder 2">
            <a:extLst>
              <a:ext uri="{FF2B5EF4-FFF2-40B4-BE49-F238E27FC236}">
                <a16:creationId xmlns:a16="http://schemas.microsoft.com/office/drawing/2014/main" id="{8CD63100-13D0-4929-815C-071705E58D07}"/>
              </a:ext>
            </a:extLst>
          </p:cNvPr>
          <p:cNvSpPr>
            <a:spLocks noGrp="1"/>
          </p:cNvSpPr>
          <p:nvPr>
            <p:ph sz="half" idx="1"/>
          </p:nvPr>
        </p:nvSpPr>
        <p:spPr>
          <a:xfrm>
            <a:off x="323528" y="980728"/>
            <a:ext cx="8568952" cy="4351338"/>
          </a:xfrm>
        </p:spPr>
        <p:txBody>
          <a:bodyPr numCol="1">
            <a:noAutofit/>
          </a:bodyPr>
          <a:lstStyle/>
          <a:p>
            <a:pPr marL="0" indent="0">
              <a:spcBef>
                <a:spcPts val="0"/>
              </a:spcBef>
              <a:buNone/>
            </a:pPr>
            <a:r>
              <a:rPr lang="fr-CH" sz="1800" b="1" dirty="0"/>
              <a:t>Les cellules T CD8+ naïves </a:t>
            </a:r>
            <a:r>
              <a:rPr lang="fr-CH" sz="1800" dirty="0"/>
              <a:t>expriment des récepteurs requis pour la migration à travers les HEV</a:t>
            </a:r>
          </a:p>
          <a:p>
            <a:pPr marL="0" indent="0">
              <a:spcBef>
                <a:spcPts val="600"/>
              </a:spcBef>
              <a:buNone/>
            </a:pPr>
            <a:r>
              <a:rPr lang="fr-CH" sz="1800" b="1" dirty="0"/>
              <a:t>Les cellules T CD8+ activées </a:t>
            </a:r>
            <a:r>
              <a:rPr lang="fr-CH" sz="1800" dirty="0"/>
              <a:t>produisent IL-2 et expriment le récepteur de l’IL-2 </a:t>
            </a:r>
          </a:p>
          <a:p>
            <a:pPr marL="0" indent="0">
              <a:spcBef>
                <a:spcPts val="600"/>
              </a:spcBef>
              <a:buNone/>
            </a:pPr>
            <a:r>
              <a:rPr lang="fr-CH" sz="1800" dirty="0"/>
              <a:t>Après plusieurs cycles de prolifération, les </a:t>
            </a:r>
            <a:r>
              <a:rPr lang="fr-CH" sz="1800" b="1" dirty="0"/>
              <a:t>cellules T CD8+ effectrices</a:t>
            </a:r>
          </a:p>
          <a:p>
            <a:pPr>
              <a:spcBef>
                <a:spcPts val="0"/>
              </a:spcBef>
            </a:pPr>
            <a:r>
              <a:rPr lang="fr-CH" sz="1800" dirty="0"/>
              <a:t>Perdent la production d’IL-2</a:t>
            </a:r>
          </a:p>
          <a:p>
            <a:pPr>
              <a:spcBef>
                <a:spcPts val="0"/>
              </a:spcBef>
            </a:pPr>
            <a:r>
              <a:rPr lang="fr-CH" sz="1800" dirty="0"/>
              <a:t>Produisent de l’IFN-</a:t>
            </a:r>
            <a:r>
              <a:rPr lang="fr-CH" sz="1800" dirty="0" err="1"/>
              <a:t>γ</a:t>
            </a:r>
            <a:endParaRPr lang="fr-CH" sz="1800" dirty="0"/>
          </a:p>
          <a:p>
            <a:pPr>
              <a:spcBef>
                <a:spcPts val="0"/>
              </a:spcBef>
            </a:pPr>
            <a:r>
              <a:rPr lang="fr-CH" sz="1800" dirty="0"/>
              <a:t>Contiennent des granules lytiques (perforine &amp; granzymes) </a:t>
            </a:r>
          </a:p>
          <a:p>
            <a:pPr>
              <a:spcBef>
                <a:spcPts val="0"/>
              </a:spcBef>
            </a:pPr>
            <a:r>
              <a:rPr lang="fr-CH" sz="1800" dirty="0"/>
              <a:t>Expriment le récepteur d’adressage CCR5 pour migrer vers les tissus non-lymphoïdes</a:t>
            </a:r>
          </a:p>
          <a:p>
            <a:pPr>
              <a:spcBef>
                <a:spcPts val="0"/>
              </a:spcBef>
            </a:pPr>
            <a:r>
              <a:rPr lang="fr-CH" sz="1800" dirty="0"/>
              <a:t>Expriment des intégrines pour interagir avec les cellules cibles </a:t>
            </a:r>
          </a:p>
        </p:txBody>
      </p:sp>
      <p:pic>
        <p:nvPicPr>
          <p:cNvPr id="5" name="Content Placeholder 4">
            <a:extLst>
              <a:ext uri="{FF2B5EF4-FFF2-40B4-BE49-F238E27FC236}">
                <a16:creationId xmlns:a16="http://schemas.microsoft.com/office/drawing/2014/main" id="{FB7F772E-0512-487D-8EDE-CD7C62BB6372}"/>
              </a:ext>
            </a:extLst>
          </p:cNvPr>
          <p:cNvPicPr>
            <a:picLocks noGrp="1" noChangeAspect="1"/>
          </p:cNvPicPr>
          <p:nvPr>
            <p:ph sz="half" idx="2"/>
          </p:nvPr>
        </p:nvPicPr>
        <p:blipFill rotWithShape="1">
          <a:blip r:embed="rId2"/>
          <a:stretch/>
        </p:blipFill>
        <p:spPr>
          <a:xfrm>
            <a:off x="1727107" y="3429000"/>
            <a:ext cx="5689785" cy="3171751"/>
          </a:xfrm>
          <a:ln>
            <a:noFill/>
          </a:ln>
        </p:spPr>
      </p:pic>
    </p:spTree>
    <p:extLst>
      <p:ext uri="{BB962C8B-B14F-4D97-AF65-F5344CB8AC3E}">
        <p14:creationId xmlns:p14="http://schemas.microsoft.com/office/powerpoint/2010/main" val="2412929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E3454-3841-4332-9E89-8FDAAD77EF53}"/>
              </a:ext>
            </a:extLst>
          </p:cNvPr>
          <p:cNvSpPr>
            <a:spLocks noGrp="1"/>
          </p:cNvSpPr>
          <p:nvPr>
            <p:ph type="title"/>
          </p:nvPr>
        </p:nvSpPr>
        <p:spPr>
          <a:xfrm>
            <a:off x="-4251" y="76928"/>
            <a:ext cx="9252520" cy="768096"/>
          </a:xfrm>
        </p:spPr>
        <p:txBody>
          <a:bodyPr>
            <a:normAutofit fontScale="90000"/>
          </a:bodyPr>
          <a:lstStyle/>
          <a:p>
            <a:r>
              <a:rPr lang="fr-CH" dirty="0"/>
              <a:t>Mécanismes d’élimination de cellules infectées par les </a:t>
            </a:r>
            <a:r>
              <a:rPr lang="fr-CH" dirty="0" err="1"/>
              <a:t>T</a:t>
            </a:r>
            <a:r>
              <a:rPr lang="fr-CH" dirty="0"/>
              <a:t> CD8</a:t>
            </a:r>
          </a:p>
        </p:txBody>
      </p:sp>
      <p:sp>
        <p:nvSpPr>
          <p:cNvPr id="3" name="Content Placeholder 2">
            <a:extLst>
              <a:ext uri="{FF2B5EF4-FFF2-40B4-BE49-F238E27FC236}">
                <a16:creationId xmlns:a16="http://schemas.microsoft.com/office/drawing/2014/main" id="{E6AF087B-088E-49EB-8D3F-DD574879651E}"/>
              </a:ext>
            </a:extLst>
          </p:cNvPr>
          <p:cNvSpPr>
            <a:spLocks noGrp="1"/>
          </p:cNvSpPr>
          <p:nvPr>
            <p:ph idx="1"/>
          </p:nvPr>
        </p:nvSpPr>
        <p:spPr>
          <a:xfrm>
            <a:off x="191531" y="1288821"/>
            <a:ext cx="4610711" cy="5365216"/>
          </a:xfrm>
        </p:spPr>
        <p:txBody>
          <a:bodyPr>
            <a:normAutofit/>
          </a:bodyPr>
          <a:lstStyle/>
          <a:p>
            <a:r>
              <a:rPr lang="fr-CH" sz="1800" dirty="0"/>
              <a:t>Les </a:t>
            </a:r>
            <a:r>
              <a:rPr lang="fr-CH" sz="1800" dirty="0" err="1"/>
              <a:t>CTLs</a:t>
            </a:r>
            <a:r>
              <a:rPr lang="fr-CH" sz="1800" dirty="0"/>
              <a:t> effectrices induisent l’apoptose des cellules infectées par: </a:t>
            </a:r>
          </a:p>
          <a:p>
            <a:pPr lvl="1">
              <a:buFont typeface="Courier New" panose="02070309020205020404" pitchFamily="49" charset="0"/>
              <a:buChar char="o"/>
            </a:pPr>
            <a:r>
              <a:rPr lang="fr-CH" sz="1600" dirty="0"/>
              <a:t>La voie de l’exocytose des granules: relargage calcium-dépendant de granules lytiques spécialisés </a:t>
            </a:r>
          </a:p>
          <a:p>
            <a:pPr lvl="1">
              <a:buFont typeface="Courier New" panose="02070309020205020404" pitchFamily="49" charset="0"/>
              <a:buChar char="o"/>
            </a:pPr>
            <a:r>
              <a:rPr lang="fr-CH" sz="1600" dirty="0"/>
              <a:t>La voie Fas-</a:t>
            </a:r>
            <a:r>
              <a:rPr lang="fr-CH" sz="1600" dirty="0" err="1"/>
              <a:t>FasL</a:t>
            </a:r>
            <a:r>
              <a:rPr lang="fr-CH" sz="1600" dirty="0"/>
              <a:t> (voie mineure)</a:t>
            </a:r>
          </a:p>
          <a:p>
            <a:r>
              <a:rPr lang="fr-CH" sz="1800" dirty="0"/>
              <a:t>Une CTL est capable de tuer en série plusieurs cellules cibles infectées</a:t>
            </a:r>
          </a:p>
          <a:p>
            <a:r>
              <a:rPr lang="fr-CH" sz="1800" dirty="0"/>
              <a:t>Les </a:t>
            </a:r>
            <a:r>
              <a:rPr lang="fr-CH" sz="1800" dirty="0" err="1"/>
              <a:t>CTLs</a:t>
            </a:r>
            <a:r>
              <a:rPr lang="fr-CH" sz="1800" dirty="0"/>
              <a:t> produisent l’</a:t>
            </a:r>
            <a:r>
              <a:rPr lang="fr-CH" sz="1800" dirty="0" err="1"/>
              <a:t>IFNγ</a:t>
            </a:r>
            <a:r>
              <a:rPr lang="fr-CH" sz="1800" dirty="0"/>
              <a:t> </a:t>
            </a:r>
            <a:r>
              <a:rPr lang="fr-CH" sz="1800" dirty="0">
                <a:sym typeface="Wingdings" panose="05000000000000000000" pitchFamily="2" charset="2"/>
              </a:rPr>
              <a:t>pour activer les </a:t>
            </a:r>
            <a:r>
              <a:rPr lang="fr-CH" sz="1800" dirty="0"/>
              <a:t>macrophages.</a:t>
            </a:r>
          </a:p>
          <a:p>
            <a:r>
              <a:rPr lang="fr-CH" sz="1800" dirty="0"/>
              <a:t>A noter: les cellules T CD4+ Th1 et CD8+ </a:t>
            </a:r>
            <a:r>
              <a:rPr lang="fr-CH" sz="1800" dirty="0" err="1"/>
              <a:t>CTLs</a:t>
            </a:r>
            <a:r>
              <a:rPr lang="fr-CH" sz="1800" dirty="0"/>
              <a:t> </a:t>
            </a:r>
            <a:r>
              <a:rPr lang="fr-CH" sz="1800" dirty="0" err="1"/>
              <a:t>synergisent</a:t>
            </a:r>
            <a:r>
              <a:rPr lang="fr-CH" sz="1800" dirty="0"/>
              <a:t> dans l’élimination des pathogènes intracellulaires.</a:t>
            </a:r>
          </a:p>
          <a:p>
            <a:endParaRPr lang="fr-CH" sz="1800" dirty="0"/>
          </a:p>
        </p:txBody>
      </p:sp>
      <p:pic>
        <p:nvPicPr>
          <p:cNvPr id="4" name="Image 1" descr="Dia_18.jpg">
            <a:extLst>
              <a:ext uri="{FF2B5EF4-FFF2-40B4-BE49-F238E27FC236}">
                <a16:creationId xmlns:a16="http://schemas.microsoft.com/office/drawing/2014/main" id="{89028F90-2910-4767-B8B1-1E9A08958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8536" y="3974445"/>
            <a:ext cx="4046731" cy="2787747"/>
          </a:xfrm>
          <a:prstGeom prst="rect">
            <a:avLst/>
          </a:prstGeom>
          <a:ln>
            <a:noFill/>
          </a:ln>
        </p:spPr>
      </p:pic>
      <p:pic>
        <p:nvPicPr>
          <p:cNvPr id="5" name="Image 2" descr="Dia_18_4154_b.jpg">
            <a:extLst>
              <a:ext uri="{FF2B5EF4-FFF2-40B4-BE49-F238E27FC236}">
                <a16:creationId xmlns:a16="http://schemas.microsoft.com/office/drawing/2014/main" id="{4A87DC9D-F879-405C-95D9-D5D4FAB656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4340" y="878358"/>
            <a:ext cx="4124095" cy="3093071"/>
          </a:xfrm>
          <a:prstGeom prst="rect">
            <a:avLst/>
          </a:prstGeom>
          <a:ln>
            <a:noFill/>
          </a:ln>
        </p:spPr>
      </p:pic>
    </p:spTree>
    <p:extLst>
      <p:ext uri="{BB962C8B-B14F-4D97-AF65-F5344CB8AC3E}">
        <p14:creationId xmlns:p14="http://schemas.microsoft.com/office/powerpoint/2010/main" val="11075785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A0057-0D49-4343-8E22-D2ECD4590FC4}"/>
              </a:ext>
            </a:extLst>
          </p:cNvPr>
          <p:cNvSpPr>
            <a:spLocks noGrp="1"/>
          </p:cNvSpPr>
          <p:nvPr>
            <p:ph type="title"/>
          </p:nvPr>
        </p:nvSpPr>
        <p:spPr/>
        <p:txBody>
          <a:bodyPr>
            <a:normAutofit/>
          </a:bodyPr>
          <a:lstStyle/>
          <a:p>
            <a:r>
              <a:rPr lang="fr-CH" dirty="0"/>
              <a:t>Mécanismes d’élimination des cellules T CD8+ </a:t>
            </a:r>
          </a:p>
        </p:txBody>
      </p:sp>
      <p:pic>
        <p:nvPicPr>
          <p:cNvPr id="3" name="Picture 2">
            <a:extLst>
              <a:ext uri="{FF2B5EF4-FFF2-40B4-BE49-F238E27FC236}">
                <a16:creationId xmlns:a16="http://schemas.microsoft.com/office/drawing/2014/main" id="{64285E28-1A81-4BC3-9C41-D2BF0848CA67}"/>
              </a:ext>
            </a:extLst>
          </p:cNvPr>
          <p:cNvPicPr>
            <a:picLocks noChangeAspect="1"/>
          </p:cNvPicPr>
          <p:nvPr/>
        </p:nvPicPr>
        <p:blipFill>
          <a:blip r:embed="rId2">
            <a:extLst>
              <a:ext uri="{28A0092B-C50C-407E-A947-70E740481C1C}">
                <a14:useLocalDpi xmlns:a14="http://schemas.microsoft.com/office/drawing/2010/main" val="0"/>
              </a:ext>
            </a:extLst>
          </a:blip>
          <a:srcRect t="6955" r="4565" b="9099"/>
          <a:stretch>
            <a:fillRect/>
          </a:stretch>
        </p:blipFill>
        <p:spPr bwMode="auto">
          <a:xfrm>
            <a:off x="683568" y="980728"/>
            <a:ext cx="8008347" cy="50353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A7AFECF-7274-463B-A22B-AA4CF8FE49D0}"/>
              </a:ext>
            </a:extLst>
          </p:cNvPr>
          <p:cNvSpPr txBox="1"/>
          <p:nvPr/>
        </p:nvSpPr>
        <p:spPr>
          <a:xfrm>
            <a:off x="1635527" y="6458179"/>
            <a:ext cx="6104428" cy="369332"/>
          </a:xfrm>
          <a:prstGeom prst="rect">
            <a:avLst/>
          </a:prstGeom>
          <a:noFill/>
        </p:spPr>
        <p:txBody>
          <a:bodyPr wrap="none" rtlCol="0">
            <a:spAutoFit/>
          </a:bodyPr>
          <a:lstStyle/>
          <a:p>
            <a:r>
              <a:rPr lang="en-GB" dirty="0"/>
              <a:t>Source: How killer cells kill. </a:t>
            </a:r>
            <a:r>
              <a:rPr lang="en-GB" i="1" dirty="0"/>
              <a:t>Young JD, Cohn ZA. Sci Am. 1988 Jan</a:t>
            </a:r>
            <a:endParaRPr lang="fr-CH" i="1" dirty="0"/>
          </a:p>
        </p:txBody>
      </p:sp>
      <p:sp>
        <p:nvSpPr>
          <p:cNvPr id="5" name="Title 1">
            <a:extLst>
              <a:ext uri="{FF2B5EF4-FFF2-40B4-BE49-F238E27FC236}">
                <a16:creationId xmlns:a16="http://schemas.microsoft.com/office/drawing/2014/main" id="{26C7199A-FB5B-BD42-B5D7-24667A3AF21D}"/>
              </a:ext>
            </a:extLst>
          </p:cNvPr>
          <p:cNvSpPr txBox="1">
            <a:spLocks/>
          </p:cNvSpPr>
          <p:nvPr/>
        </p:nvSpPr>
        <p:spPr>
          <a:xfrm>
            <a:off x="-4251" y="76928"/>
            <a:ext cx="9252520" cy="768096"/>
          </a:xfrm>
          <a:prstGeom prst="rect">
            <a:avLst/>
          </a:prstGeom>
          <a:solidFill>
            <a:srgbClr val="E4EEF8"/>
          </a:solidFill>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a:lstStyle>
          <a:p>
            <a:r>
              <a:rPr lang="fr-CH" dirty="0"/>
              <a:t>Mécanismes d’élimination de cellules infectées par les </a:t>
            </a:r>
            <a:r>
              <a:rPr lang="fr-CH" dirty="0" err="1"/>
              <a:t>T</a:t>
            </a:r>
            <a:r>
              <a:rPr lang="fr-CH" dirty="0"/>
              <a:t> CD8</a:t>
            </a:r>
          </a:p>
        </p:txBody>
      </p:sp>
      <p:sp>
        <p:nvSpPr>
          <p:cNvPr id="6" name="ZoneTexte 5">
            <a:extLst>
              <a:ext uri="{FF2B5EF4-FFF2-40B4-BE49-F238E27FC236}">
                <a16:creationId xmlns:a16="http://schemas.microsoft.com/office/drawing/2014/main" id="{F998A46A-A2FF-6D45-9B73-FC2A1ACC05A4}"/>
              </a:ext>
            </a:extLst>
          </p:cNvPr>
          <p:cNvSpPr txBox="1"/>
          <p:nvPr/>
        </p:nvSpPr>
        <p:spPr>
          <a:xfrm>
            <a:off x="1635527" y="6016121"/>
            <a:ext cx="4961808" cy="369332"/>
          </a:xfrm>
          <a:prstGeom prst="rect">
            <a:avLst/>
          </a:prstGeom>
          <a:noFill/>
        </p:spPr>
        <p:txBody>
          <a:bodyPr wrap="none" rtlCol="0">
            <a:spAutoFit/>
          </a:bodyPr>
          <a:lstStyle/>
          <a:p>
            <a:r>
              <a:rPr lang="fr-FR" dirty="0">
                <a:hlinkClick r:id="rId3"/>
              </a:rPr>
              <a:t>https://</a:t>
            </a:r>
            <a:r>
              <a:rPr lang="fr-FR" dirty="0" err="1">
                <a:hlinkClick r:id="rId3"/>
              </a:rPr>
              <a:t>www.youtube.com</a:t>
            </a:r>
            <a:r>
              <a:rPr lang="fr-FR" dirty="0">
                <a:hlinkClick r:id="rId3"/>
              </a:rPr>
              <a:t>/</a:t>
            </a:r>
            <a:r>
              <a:rPr lang="fr-FR" dirty="0" err="1">
                <a:hlinkClick r:id="rId3"/>
              </a:rPr>
              <a:t>watch?v</a:t>
            </a:r>
            <a:r>
              <a:rPr lang="fr-FR" dirty="0">
                <a:hlinkClick r:id="rId3"/>
              </a:rPr>
              <a:t>=</a:t>
            </a:r>
            <a:r>
              <a:rPr lang="fr-FR" dirty="0" err="1">
                <a:hlinkClick r:id="rId3"/>
              </a:rPr>
              <a:t>jLCNwHxpNzg</a:t>
            </a:r>
            <a:endParaRPr lang="fr-FR" dirty="0"/>
          </a:p>
        </p:txBody>
      </p:sp>
    </p:spTree>
    <p:extLst>
      <p:ext uri="{BB962C8B-B14F-4D97-AF65-F5344CB8AC3E}">
        <p14:creationId xmlns:p14="http://schemas.microsoft.com/office/powerpoint/2010/main" val="35316859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73D6E-7767-4F46-8BA3-795DF6FD56CD}"/>
              </a:ext>
            </a:extLst>
          </p:cNvPr>
          <p:cNvSpPr>
            <a:spLocks noGrp="1"/>
          </p:cNvSpPr>
          <p:nvPr>
            <p:ph type="title"/>
          </p:nvPr>
        </p:nvSpPr>
        <p:spPr/>
        <p:txBody>
          <a:bodyPr>
            <a:normAutofit/>
          </a:bodyPr>
          <a:lstStyle/>
          <a:p>
            <a:r>
              <a:rPr lang="fr-CH" dirty="0"/>
              <a:t>6.C2. Résolution de la réponse effectrice des cellules T</a:t>
            </a:r>
          </a:p>
        </p:txBody>
      </p:sp>
      <p:pic>
        <p:nvPicPr>
          <p:cNvPr id="3" name="Image 2" descr="4165_0.jpg">
            <a:extLst>
              <a:ext uri="{FF2B5EF4-FFF2-40B4-BE49-F238E27FC236}">
                <a16:creationId xmlns:a16="http://schemas.microsoft.com/office/drawing/2014/main" id="{B1DB05B3-A54D-4EFE-91D0-F98CE463B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878" y="1268760"/>
            <a:ext cx="7978244" cy="4727848"/>
          </a:xfrm>
          <a:prstGeom prst="rect">
            <a:avLst/>
          </a:prstGeom>
        </p:spPr>
      </p:pic>
    </p:spTree>
    <p:extLst>
      <p:ext uri="{BB962C8B-B14F-4D97-AF65-F5344CB8AC3E}">
        <p14:creationId xmlns:p14="http://schemas.microsoft.com/office/powerpoint/2010/main" val="2151996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3E880-D827-4245-BC3F-FA0A5B0C45D5}"/>
              </a:ext>
            </a:extLst>
          </p:cNvPr>
          <p:cNvSpPr>
            <a:spLocks noGrp="1"/>
          </p:cNvSpPr>
          <p:nvPr>
            <p:ph type="title"/>
          </p:nvPr>
        </p:nvSpPr>
        <p:spPr/>
        <p:txBody>
          <a:bodyPr>
            <a:normAutofit/>
          </a:bodyPr>
          <a:lstStyle/>
          <a:p>
            <a:r>
              <a:rPr lang="en-GB" dirty="0"/>
              <a:t>6.C3. </a:t>
            </a:r>
            <a:r>
              <a:rPr lang="fr-CH" dirty="0"/>
              <a:t>Évasion de l’immunité cellulaire </a:t>
            </a:r>
            <a:r>
              <a:rPr lang="fr-CH" dirty="0" err="1"/>
              <a:t>T</a:t>
            </a:r>
            <a:r>
              <a:rPr lang="en-GB" dirty="0"/>
              <a:t> (1)</a:t>
            </a:r>
            <a:endParaRPr lang="fr-CH" dirty="0"/>
          </a:p>
        </p:txBody>
      </p:sp>
      <p:sp>
        <p:nvSpPr>
          <p:cNvPr id="3" name="Content Placeholder 2">
            <a:extLst>
              <a:ext uri="{FF2B5EF4-FFF2-40B4-BE49-F238E27FC236}">
                <a16:creationId xmlns:a16="http://schemas.microsoft.com/office/drawing/2014/main" id="{9DADA023-7B86-4DD0-B9F5-8B51F952427D}"/>
              </a:ext>
            </a:extLst>
          </p:cNvPr>
          <p:cNvSpPr>
            <a:spLocks noGrp="1"/>
          </p:cNvSpPr>
          <p:nvPr>
            <p:ph idx="1"/>
          </p:nvPr>
        </p:nvSpPr>
        <p:spPr>
          <a:xfrm>
            <a:off x="179233" y="1392865"/>
            <a:ext cx="4409659" cy="5365216"/>
          </a:xfrm>
        </p:spPr>
        <p:txBody>
          <a:bodyPr>
            <a:normAutofit/>
          </a:bodyPr>
          <a:lstStyle/>
          <a:p>
            <a:r>
              <a:rPr lang="fr-CH" dirty="0"/>
              <a:t>Les </a:t>
            </a:r>
            <a:r>
              <a:rPr lang="fr-CH" b="1" dirty="0"/>
              <a:t>mycobactéries</a:t>
            </a:r>
            <a:r>
              <a:rPr lang="fr-CH" dirty="0"/>
              <a:t> inhibent la fusion des phagosomes avec les lysosomes et survivent à l’intérieur des phagosomes</a:t>
            </a:r>
          </a:p>
          <a:p>
            <a:endParaRPr lang="fr-CH" dirty="0"/>
          </a:p>
          <a:p>
            <a:r>
              <a:rPr lang="fr-CH" b="1" dirty="0"/>
              <a:t>Le virus d’Epstein-Barr (EBV): </a:t>
            </a:r>
            <a:r>
              <a:rPr lang="fr-CH" dirty="0"/>
              <a:t>les cellules infectées produisent de l’IL-10 afin d’inhiber l’activation des macrophages et </a:t>
            </a:r>
            <a:r>
              <a:rPr lang="fr-CH" dirty="0" err="1"/>
              <a:t>DCs</a:t>
            </a:r>
            <a:endParaRPr lang="fr-CH" dirty="0"/>
          </a:p>
          <a:p>
            <a:endParaRPr lang="fr-CH" dirty="0"/>
          </a:p>
          <a:p>
            <a:r>
              <a:rPr lang="fr-CH" b="1" dirty="0" err="1"/>
              <a:t>Pox</a:t>
            </a:r>
            <a:r>
              <a:rPr lang="fr-CH" b="1" dirty="0"/>
              <a:t> Virus: </a:t>
            </a:r>
            <a:r>
              <a:rPr lang="fr-CH" dirty="0"/>
              <a:t>les cellules infectées inhibent l’activation des cellules effectrices en produisant des récepteurs de cytokine solubles</a:t>
            </a:r>
          </a:p>
        </p:txBody>
      </p:sp>
      <p:pic>
        <p:nvPicPr>
          <p:cNvPr id="6" name="Image 9" descr="mooc_7_dia7e.jpg">
            <a:extLst>
              <a:ext uri="{FF2B5EF4-FFF2-40B4-BE49-F238E27FC236}">
                <a16:creationId xmlns:a16="http://schemas.microsoft.com/office/drawing/2014/main" id="{93FF5A39-072A-4108-9D27-5617093CD0A1}"/>
              </a:ext>
            </a:extLst>
          </p:cNvPr>
          <p:cNvPicPr>
            <a:picLocks noChangeAspect="1"/>
          </p:cNvPicPr>
          <p:nvPr/>
        </p:nvPicPr>
        <p:blipFill rotWithShape="1">
          <a:blip r:embed="rId2">
            <a:extLst>
              <a:ext uri="{28A0092B-C50C-407E-A947-70E740481C1C}">
                <a14:useLocalDpi xmlns:a14="http://schemas.microsoft.com/office/drawing/2010/main" val="0"/>
              </a:ext>
            </a:extLst>
          </a:blip>
          <a:srcRect l="3246"/>
          <a:stretch/>
        </p:blipFill>
        <p:spPr>
          <a:xfrm>
            <a:off x="4716016" y="4781979"/>
            <a:ext cx="3982416" cy="2058010"/>
          </a:xfrm>
          <a:prstGeom prst="rect">
            <a:avLst/>
          </a:prstGeom>
          <a:ln>
            <a:noFill/>
          </a:ln>
        </p:spPr>
      </p:pic>
      <p:pic>
        <p:nvPicPr>
          <p:cNvPr id="8" name="Image 1" descr="mooc_7_dia7a.jpg">
            <a:extLst>
              <a:ext uri="{FF2B5EF4-FFF2-40B4-BE49-F238E27FC236}">
                <a16:creationId xmlns:a16="http://schemas.microsoft.com/office/drawing/2014/main" id="{A6BA0A3A-3BB0-4D26-8033-0FF926D9F857}"/>
              </a:ext>
            </a:extLst>
          </p:cNvPr>
          <p:cNvPicPr>
            <a:picLocks noChangeAspect="1"/>
          </p:cNvPicPr>
          <p:nvPr/>
        </p:nvPicPr>
        <p:blipFill rotWithShape="1">
          <a:blip r:embed="rId3">
            <a:extLst>
              <a:ext uri="{28A0092B-C50C-407E-A947-70E740481C1C}">
                <a14:useLocalDpi xmlns:a14="http://schemas.microsoft.com/office/drawing/2010/main" val="0"/>
              </a:ext>
            </a:extLst>
          </a:blip>
          <a:srcRect l="16981" t="2248" r="8149"/>
          <a:stretch/>
        </p:blipFill>
        <p:spPr>
          <a:xfrm>
            <a:off x="4716016" y="768097"/>
            <a:ext cx="3310930" cy="2161447"/>
          </a:xfrm>
          <a:prstGeom prst="rect">
            <a:avLst/>
          </a:prstGeom>
          <a:ln>
            <a:noFill/>
          </a:ln>
        </p:spPr>
      </p:pic>
      <p:pic>
        <p:nvPicPr>
          <p:cNvPr id="4" name="Image 8" descr="mooc_7_dia7d.jpg">
            <a:extLst>
              <a:ext uri="{FF2B5EF4-FFF2-40B4-BE49-F238E27FC236}">
                <a16:creationId xmlns:a16="http://schemas.microsoft.com/office/drawing/2014/main" id="{C6669392-BCF6-4A44-8B3E-62BC0EFD25F2}"/>
              </a:ext>
            </a:extLst>
          </p:cNvPr>
          <p:cNvPicPr>
            <a:picLocks noChangeAspect="1"/>
          </p:cNvPicPr>
          <p:nvPr/>
        </p:nvPicPr>
        <p:blipFill rotWithShape="1">
          <a:blip r:embed="rId4">
            <a:extLst>
              <a:ext uri="{28A0092B-C50C-407E-A947-70E740481C1C}">
                <a14:useLocalDpi xmlns:a14="http://schemas.microsoft.com/office/drawing/2010/main" val="0"/>
              </a:ext>
            </a:extLst>
          </a:blip>
          <a:srcRect l="9738" r="8068"/>
          <a:stretch/>
        </p:blipFill>
        <p:spPr>
          <a:xfrm>
            <a:off x="4620603" y="2752765"/>
            <a:ext cx="3456384" cy="2102556"/>
          </a:xfrm>
          <a:prstGeom prst="rect">
            <a:avLst/>
          </a:prstGeom>
          <a:ln>
            <a:noFill/>
          </a:ln>
        </p:spPr>
      </p:pic>
    </p:spTree>
    <p:extLst>
      <p:ext uri="{BB962C8B-B14F-4D97-AF65-F5344CB8AC3E}">
        <p14:creationId xmlns:p14="http://schemas.microsoft.com/office/powerpoint/2010/main" val="1475312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CC24CD-AF29-4192-8906-4C8D1745D7B1}"/>
              </a:ext>
            </a:extLst>
          </p:cNvPr>
          <p:cNvSpPr>
            <a:spLocks noGrp="1"/>
          </p:cNvSpPr>
          <p:nvPr>
            <p:ph type="title"/>
          </p:nvPr>
        </p:nvSpPr>
        <p:spPr/>
        <p:txBody>
          <a:bodyPr>
            <a:normAutofit/>
          </a:bodyPr>
          <a:lstStyle/>
          <a:p>
            <a:r>
              <a:rPr lang="en-GB" dirty="0"/>
              <a:t>6.C3. </a:t>
            </a:r>
            <a:r>
              <a:rPr lang="fr-CH" dirty="0"/>
              <a:t>Évasion de l’immunité cellulaire </a:t>
            </a:r>
            <a:r>
              <a:rPr lang="fr-CH" dirty="0" err="1"/>
              <a:t>T</a:t>
            </a:r>
            <a:r>
              <a:rPr lang="en-GB" dirty="0"/>
              <a:t> (2)</a:t>
            </a:r>
            <a:endParaRPr lang="fr-CH" dirty="0"/>
          </a:p>
        </p:txBody>
      </p:sp>
      <p:sp>
        <p:nvSpPr>
          <p:cNvPr id="3" name="Content Placeholder 2">
            <a:extLst>
              <a:ext uri="{FF2B5EF4-FFF2-40B4-BE49-F238E27FC236}">
                <a16:creationId xmlns:a16="http://schemas.microsoft.com/office/drawing/2014/main" id="{ADDAED96-5EC7-45E3-A93F-95A599FC6E43}"/>
              </a:ext>
            </a:extLst>
          </p:cNvPr>
          <p:cNvSpPr>
            <a:spLocks noGrp="1"/>
          </p:cNvSpPr>
          <p:nvPr>
            <p:ph idx="1"/>
          </p:nvPr>
        </p:nvSpPr>
        <p:spPr>
          <a:xfrm>
            <a:off x="233629" y="1304178"/>
            <a:ext cx="5068326" cy="5365216"/>
          </a:xfrm>
        </p:spPr>
        <p:txBody>
          <a:bodyPr/>
          <a:lstStyle/>
          <a:p>
            <a:pPr marL="0" indent="0">
              <a:buNone/>
            </a:pPr>
            <a:r>
              <a:rPr lang="fr-CH" b="1" dirty="0"/>
              <a:t>Inhibition de la présentation d'antigène :</a:t>
            </a:r>
          </a:p>
          <a:p>
            <a:r>
              <a:rPr lang="fr-CH" b="1" dirty="0"/>
              <a:t>Virus de l’Herpes simplex (HSV): </a:t>
            </a:r>
            <a:r>
              <a:rPr lang="fr-CH" dirty="0"/>
              <a:t>un peptide</a:t>
            </a:r>
            <a:r>
              <a:rPr lang="fr-CH" b="1" dirty="0"/>
              <a:t> </a:t>
            </a:r>
            <a:r>
              <a:rPr lang="fr-CH" dirty="0"/>
              <a:t>viral bloque le transporteur TAP </a:t>
            </a:r>
          </a:p>
          <a:p>
            <a:r>
              <a:rPr lang="fr-CH" b="1" dirty="0" err="1"/>
              <a:t>Cytomegalovirus</a:t>
            </a:r>
            <a:r>
              <a:rPr lang="fr-CH" b="1" dirty="0"/>
              <a:t> (CMV): </a:t>
            </a:r>
            <a:r>
              <a:rPr lang="fr-CH" dirty="0"/>
              <a:t>inhibe l’activité du </a:t>
            </a:r>
            <a:r>
              <a:rPr lang="fr-CH" dirty="0" err="1"/>
              <a:t>protéasome</a:t>
            </a:r>
            <a:r>
              <a:rPr lang="fr-CH" dirty="0"/>
              <a:t> et élimine les molécules MHC de classe I du RE</a:t>
            </a:r>
            <a:r>
              <a:rPr lang="fr-CH" b="1" dirty="0"/>
              <a:t> </a:t>
            </a:r>
          </a:p>
          <a:p>
            <a:r>
              <a:rPr lang="fr-CH" b="1" dirty="0"/>
              <a:t>Virus d’Epstein-Barr (EBV ): </a:t>
            </a:r>
            <a:r>
              <a:rPr lang="fr-CH" dirty="0"/>
              <a:t>inhibe l’activité du </a:t>
            </a:r>
            <a:r>
              <a:rPr lang="fr-CH" dirty="0" err="1"/>
              <a:t>protéasome</a:t>
            </a:r>
            <a:endParaRPr lang="fr-CH" dirty="0"/>
          </a:p>
        </p:txBody>
      </p:sp>
      <p:pic>
        <p:nvPicPr>
          <p:cNvPr id="4" name="Image 7" descr="mooc_7_dia7c.jpg">
            <a:extLst>
              <a:ext uri="{FF2B5EF4-FFF2-40B4-BE49-F238E27FC236}">
                <a16:creationId xmlns:a16="http://schemas.microsoft.com/office/drawing/2014/main" id="{1B4BC651-DD66-4543-A003-E8EF2D0E1736}"/>
              </a:ext>
            </a:extLst>
          </p:cNvPr>
          <p:cNvPicPr>
            <a:picLocks noChangeAspect="1"/>
          </p:cNvPicPr>
          <p:nvPr/>
        </p:nvPicPr>
        <p:blipFill rotWithShape="1">
          <a:blip r:embed="rId2">
            <a:extLst>
              <a:ext uri="{28A0092B-C50C-407E-A947-70E740481C1C}">
                <a14:useLocalDpi xmlns:a14="http://schemas.microsoft.com/office/drawing/2010/main" val="0"/>
              </a:ext>
            </a:extLst>
          </a:blip>
          <a:srcRect l="6669" r="13462"/>
          <a:stretch/>
        </p:blipFill>
        <p:spPr>
          <a:xfrm>
            <a:off x="5301955" y="913173"/>
            <a:ext cx="3672408" cy="5583343"/>
          </a:xfrm>
          <a:prstGeom prst="rect">
            <a:avLst/>
          </a:prstGeom>
          <a:ln>
            <a:noFill/>
          </a:ln>
        </p:spPr>
      </p:pic>
    </p:spTree>
    <p:extLst>
      <p:ext uri="{BB962C8B-B14F-4D97-AF65-F5344CB8AC3E}">
        <p14:creationId xmlns:p14="http://schemas.microsoft.com/office/powerpoint/2010/main" val="27938012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fr-CH" dirty="0">
                <a:solidFill>
                  <a:schemeClr val="bg1"/>
                </a:solidFill>
              </a:rPr>
              <a:t>Conclusions 6.3 | Cellules CTL</a:t>
            </a:r>
          </a:p>
        </p:txBody>
      </p:sp>
      <p:sp>
        <p:nvSpPr>
          <p:cNvPr id="3" name="Espace réservé du contenu 2"/>
          <p:cNvSpPr>
            <a:spLocks noGrp="1"/>
          </p:cNvSpPr>
          <p:nvPr>
            <p:ph idx="1"/>
          </p:nvPr>
        </p:nvSpPr>
        <p:spPr>
          <a:xfrm>
            <a:off x="-18323" y="1132746"/>
            <a:ext cx="4015733" cy="5365216"/>
          </a:xfrm>
        </p:spPr>
        <p:txBody>
          <a:bodyPr>
            <a:normAutofit/>
          </a:bodyPr>
          <a:lstStyle/>
          <a:p>
            <a:r>
              <a:rPr lang="fr-CH" sz="1800" dirty="0"/>
              <a:t>Les </a:t>
            </a:r>
            <a:r>
              <a:rPr lang="fr-CH" sz="1800" dirty="0" err="1"/>
              <a:t>CTLs</a:t>
            </a:r>
            <a:r>
              <a:rPr lang="fr-CH" sz="1800" dirty="0"/>
              <a:t> éliminent les cellules infectées par un virus et les cellules tumorales.</a:t>
            </a:r>
          </a:p>
          <a:p>
            <a:endParaRPr lang="fr-CH" sz="1800" dirty="0"/>
          </a:p>
          <a:p>
            <a:r>
              <a:rPr lang="fr-CH" sz="1800" dirty="0"/>
              <a:t>Les </a:t>
            </a:r>
            <a:r>
              <a:rPr lang="fr-CH" sz="1800" dirty="0" err="1"/>
              <a:t>CTLs</a:t>
            </a:r>
            <a:r>
              <a:rPr lang="fr-CH" sz="1800" dirty="0"/>
              <a:t> éliminent les cellules infectées en relarguant granzyme et perforine.</a:t>
            </a:r>
          </a:p>
          <a:p>
            <a:pPr marL="0" indent="0">
              <a:buNone/>
            </a:pPr>
            <a:endParaRPr lang="fr-CH" sz="1800" dirty="0"/>
          </a:p>
          <a:p>
            <a:r>
              <a:rPr lang="fr-CH" sz="1800" dirty="0"/>
              <a:t>Les cellules Th1 et les </a:t>
            </a:r>
            <a:r>
              <a:rPr lang="fr-CH" sz="1800" dirty="0" err="1"/>
              <a:t>CTLs</a:t>
            </a:r>
            <a:r>
              <a:rPr lang="fr-CH" sz="1800" dirty="0"/>
              <a:t> coopèrent dans l’élimination des pathogènes intracellulaires. </a:t>
            </a:r>
          </a:p>
          <a:p>
            <a:endParaRPr lang="fr-CH" sz="1800" dirty="0"/>
          </a:p>
          <a:p>
            <a:r>
              <a:rPr lang="fr-CH" sz="1800" dirty="0"/>
              <a:t>De nombreux pathogènes ont développé des mécanismes d’évasion.</a:t>
            </a:r>
          </a:p>
        </p:txBody>
      </p:sp>
      <p:pic>
        <p:nvPicPr>
          <p:cNvPr id="4" name="Image 1" descr="dia_6.jpg">
            <a:extLst>
              <a:ext uri="{FF2B5EF4-FFF2-40B4-BE49-F238E27FC236}">
                <a16:creationId xmlns:a16="http://schemas.microsoft.com/office/drawing/2014/main" id="{C83349BB-E9F1-444C-8815-2996AF980C31}"/>
              </a:ext>
            </a:extLst>
          </p:cNvPr>
          <p:cNvPicPr>
            <a:picLocks noChangeAspect="1"/>
          </p:cNvPicPr>
          <p:nvPr/>
        </p:nvPicPr>
        <p:blipFill rotWithShape="1">
          <a:blip r:embed="rId2">
            <a:extLst>
              <a:ext uri="{28A0092B-C50C-407E-A947-70E740481C1C}">
                <a14:useLocalDpi xmlns:a14="http://schemas.microsoft.com/office/drawing/2010/main" val="0"/>
              </a:ext>
            </a:extLst>
          </a:blip>
          <a:srcRect t="53422"/>
          <a:stretch/>
        </p:blipFill>
        <p:spPr>
          <a:xfrm>
            <a:off x="3997410" y="2276872"/>
            <a:ext cx="5146590" cy="2636914"/>
          </a:xfrm>
          <a:prstGeom prst="rect">
            <a:avLst/>
          </a:prstGeom>
        </p:spPr>
      </p:pic>
    </p:spTree>
    <p:extLst>
      <p:ext uri="{BB962C8B-B14F-4D97-AF65-F5344CB8AC3E}">
        <p14:creationId xmlns:p14="http://schemas.microsoft.com/office/powerpoint/2010/main" val="3240830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C00000"/>
          </a:solidFill>
        </p:spPr>
        <p:txBody>
          <a:bodyPr/>
          <a:lstStyle/>
          <a:p>
            <a:r>
              <a:rPr lang="fr-CH">
                <a:solidFill>
                  <a:schemeClr val="bg1"/>
                </a:solidFill>
              </a:rPr>
              <a:t>Résumé| Cellules T effectrices</a:t>
            </a:r>
          </a:p>
        </p:txBody>
      </p:sp>
      <p:sp>
        <p:nvSpPr>
          <p:cNvPr id="3" name="Espace réservé du contenu 2"/>
          <p:cNvSpPr>
            <a:spLocks noGrp="1"/>
          </p:cNvSpPr>
          <p:nvPr>
            <p:ph idx="1"/>
          </p:nvPr>
        </p:nvSpPr>
        <p:spPr>
          <a:xfrm>
            <a:off x="102298" y="980728"/>
            <a:ext cx="8939404" cy="5365216"/>
          </a:xfrm>
        </p:spPr>
        <p:txBody>
          <a:bodyPr>
            <a:noAutofit/>
          </a:bodyPr>
          <a:lstStyle/>
          <a:p>
            <a:pPr lvl="0"/>
            <a:r>
              <a:rPr lang="fr-CH" sz="1300" dirty="0"/>
              <a:t>L’immunité cellulaire est le bras de l’immunité adaptative qui élimine les infections causées par des microbes intracellulaires. Les réactions immunitaires cellulaires sont de deux types : les cellules T CD4+ stimulent les macrophages à tuer les microbes ingérés capables de survivre à l’intérieur des phagosomes, et les </a:t>
            </a:r>
            <a:r>
              <a:rPr lang="fr-CH" sz="1300" dirty="0" err="1"/>
              <a:t>CTLs</a:t>
            </a:r>
            <a:r>
              <a:rPr lang="fr-CH" sz="1300" dirty="0"/>
              <a:t> CD8+ tuent les cellules contenant des microbes dans leur cytoplasme, afin d’éliminer les réservoirs d’infection. </a:t>
            </a:r>
          </a:p>
          <a:p>
            <a:pPr lvl="0"/>
            <a:r>
              <a:rPr lang="fr-CH" sz="1300" dirty="0"/>
              <a:t>Les cellules T effectrices sont générées dans les organes lymphoïdes périphériques, en particulier dans les ganglions lymphatiques drainant le site d’entrée des microbes, par l’activation de lymphocytes T naïfs. Les cellules T effectrices sont capables de migrer vers n’importe quel site d’infection. </a:t>
            </a:r>
          </a:p>
          <a:p>
            <a:pPr lvl="0"/>
            <a:r>
              <a:rPr lang="fr-CH" sz="1300" dirty="0"/>
              <a:t>La migration des cellules T effectrices est contrôlée par des molécules d’adhésion et des chimiokines. Les différentes molécules d’adhésion sont induites à la surface des cellules T après l’activation de celles-ci et fixent leurs ligands, qui eux sont induits sur les cellules endothéliales par les microbes et les cytokines accompagnant la réponse immunitaire innée aux microbes. La migration des cellules T est indépendante de l’antigène, mais seules les cellules qui reconnaissent les antigènes microbiens dans les tissus sont retenues sur place. </a:t>
            </a:r>
          </a:p>
          <a:p>
            <a:pPr lvl="0"/>
            <a:r>
              <a:rPr lang="fr-CH" sz="1300" dirty="0"/>
              <a:t>Les cellules T CD4+ effectrices du sous-groupe Th1 reconnaissent des antigènes de microbes qui ont été ingérés par les macrophages. Ces cellules T expriment le ligand de CD40 et sécrètent l’IFN-γ, qui coopèrent pour activer les macrophages. Les cellules Th17 peuvent augmenter le recrutement de leucocytes et l’inflammation.</a:t>
            </a:r>
          </a:p>
          <a:p>
            <a:pPr lvl="0"/>
            <a:r>
              <a:rPr lang="fr-CH" sz="1300" dirty="0"/>
              <a:t>Les macrophages activés produisent des molécules, y compris ROS, NO et des enzymes lysosomales, capables de tuer les microbes ingérés. Les macrophages produisent également des cytokines qui induisent l’inflammation et d’autres cytokines qui favorisent la fibrose et la réparation des tissus. </a:t>
            </a:r>
          </a:p>
          <a:p>
            <a:pPr lvl="0"/>
            <a:r>
              <a:rPr lang="fr-CH" sz="1300" dirty="0"/>
              <a:t>Les cellules T CD4+ effectrices du sous-groupe Th2 stimulent l’inflammation éosinophile et inhibent les fonctions microbicides des macrophages activés. Les éosinophiles sont importants dans la défense de l’hôte contre les helminthes parasitiques.  L’équilibre entre l’activation des cellules Th1 et Th2 détermine l’issue de nombreuses infections, avec les cellules Th1 favorisant et les cellules Th2 supprimant la défense contre les microbes intracellulaires. </a:t>
            </a:r>
          </a:p>
          <a:p>
            <a:pPr lvl="0"/>
            <a:r>
              <a:rPr lang="fr-CH" sz="1300" dirty="0"/>
              <a:t>Les cellules T CD8+ se différencient en </a:t>
            </a:r>
            <a:r>
              <a:rPr lang="fr-CH" sz="1300" dirty="0" err="1"/>
              <a:t>CTLs</a:t>
            </a:r>
            <a:r>
              <a:rPr lang="fr-CH" sz="1300" dirty="0"/>
              <a:t> qui tuent les cellules infectées, généralement en induisant la fragmentation de l’ADN et l’apoptose. Les cellules T CD4+ et CD8+ coopèrent souvent afin d’éradiquer les infections intracellulaires. </a:t>
            </a:r>
          </a:p>
          <a:p>
            <a:pPr lvl="0"/>
            <a:r>
              <a:rPr lang="fr-CH" sz="1300" dirty="0"/>
              <a:t>De nombreux microbes pathogènes ont évolués des mécanismes de résistance contre l’immunité cellulaire. Ces mécanismes comprennent l’inhibition de la fusion entre phagosomes et lysosomes, l’évasion des phagosomes, l’inhibition de l’assemblage des complexes MHC classe I – peptide, et la production de cytokines inhibitrices ou de récepteurs de cytokines leurres. </a:t>
            </a:r>
          </a:p>
        </p:txBody>
      </p:sp>
    </p:spTree>
    <p:extLst>
      <p:ext uri="{BB962C8B-B14F-4D97-AF65-F5344CB8AC3E}">
        <p14:creationId xmlns:p14="http://schemas.microsoft.com/office/powerpoint/2010/main" val="1474814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92D050"/>
          </a:solidFill>
        </p:spPr>
        <p:txBody>
          <a:bodyPr/>
          <a:lstStyle/>
          <a:p>
            <a:r>
              <a:rPr lang="fr-CH">
                <a:solidFill>
                  <a:schemeClr val="bg1"/>
                </a:solidFill>
              </a:rPr>
              <a:t>Objectifs d’apprentissage</a:t>
            </a:r>
          </a:p>
        </p:txBody>
      </p:sp>
      <p:sp>
        <p:nvSpPr>
          <p:cNvPr id="3" name="Espace réservé du contenu 2"/>
          <p:cNvSpPr>
            <a:spLocks noGrp="1"/>
          </p:cNvSpPr>
          <p:nvPr>
            <p:ph idx="1"/>
          </p:nvPr>
        </p:nvSpPr>
        <p:spPr>
          <a:xfrm>
            <a:off x="204597" y="1268760"/>
            <a:ext cx="8831900" cy="5365216"/>
          </a:xfrm>
        </p:spPr>
        <p:txBody>
          <a:bodyPr>
            <a:normAutofit/>
          </a:bodyPr>
          <a:lstStyle/>
          <a:p>
            <a:pPr marL="342900" indent="-342900">
              <a:buFont typeface="+mj-lt"/>
              <a:buAutoNum type="arabicPeriod"/>
            </a:pPr>
            <a:r>
              <a:rPr lang="fr-CH" sz="1800" dirty="0"/>
              <a:t>Décrire les différentes catégories de cellules T et leurs sous-groupes</a:t>
            </a:r>
          </a:p>
          <a:p>
            <a:pPr lvl="1"/>
            <a:r>
              <a:rPr lang="fr-CH" sz="1800" dirty="0"/>
              <a:t>Décrire la migration des cellules T en conditions d’homéostase et après reconnaissance de l’antigène</a:t>
            </a:r>
          </a:p>
          <a:p>
            <a:pPr marL="342900" indent="-342900">
              <a:buFont typeface="+mj-lt"/>
              <a:buAutoNum type="arabicPeriod"/>
            </a:pPr>
            <a:r>
              <a:rPr lang="fr-CH" sz="1800" dirty="0"/>
              <a:t>Décrire comment les cellules T sont activées par les </a:t>
            </a:r>
            <a:r>
              <a:rPr lang="fr-CH" sz="1800" dirty="0" err="1"/>
              <a:t>DCs</a:t>
            </a:r>
            <a:endParaRPr lang="fr-CH" sz="1800" dirty="0"/>
          </a:p>
          <a:p>
            <a:pPr lvl="1"/>
            <a:r>
              <a:rPr lang="fr-CH" sz="1800" dirty="0"/>
              <a:t>Quelles sont les étapes impliquées dans l’activation des cellules T?</a:t>
            </a:r>
          </a:p>
          <a:p>
            <a:pPr lvl="1"/>
            <a:r>
              <a:rPr lang="fr-CH" sz="1800" dirty="0"/>
              <a:t>Qu’est-ce qui médie l’interaction entre une APC et une cellule T? </a:t>
            </a:r>
          </a:p>
          <a:p>
            <a:pPr lvl="1"/>
            <a:r>
              <a:rPr lang="fr-CH" sz="1800" dirty="0"/>
              <a:t>Qu’est-ce qu’une synapse immunologique? </a:t>
            </a:r>
          </a:p>
          <a:p>
            <a:pPr lvl="1"/>
            <a:r>
              <a:rPr lang="fr-CH" sz="1800" dirty="0"/>
              <a:t>Comment les super-antigènes activent-ils une réponse immunitaire? Pourquoi sont-ils dangereux? </a:t>
            </a:r>
          </a:p>
          <a:p>
            <a:pPr lvl="1"/>
            <a:r>
              <a:rPr lang="fr-CH" sz="1800" dirty="0"/>
              <a:t>Quelles sont les conséquences de l’activation des cellules T? </a:t>
            </a:r>
          </a:p>
          <a:p>
            <a:pPr lvl="1"/>
            <a:r>
              <a:rPr lang="fr-CH" sz="1800" dirty="0"/>
              <a:t>Comment les cellules T se différentient-elles en sous-groupes Th1 et Th2? </a:t>
            </a:r>
          </a:p>
          <a:p>
            <a:pPr lvl="1"/>
            <a:r>
              <a:rPr lang="fr-CH" sz="1800" dirty="0"/>
              <a:t>Comment les cellules T CD8 sont-elles activées?</a:t>
            </a:r>
          </a:p>
          <a:p>
            <a:pPr marL="342900" indent="-342900">
              <a:buFont typeface="+mj-lt"/>
              <a:buAutoNum type="arabicPeriod"/>
            </a:pPr>
            <a:r>
              <a:rPr lang="fr-CH" sz="1800" dirty="0"/>
              <a:t>Décrire les fonctions des cellules T helper </a:t>
            </a:r>
            <a:r>
              <a:rPr lang="fr-CH" sz="1800"/>
              <a:t>et des CTLs</a:t>
            </a:r>
            <a:endParaRPr lang="fr-CH" sz="1800" dirty="0"/>
          </a:p>
          <a:p>
            <a:pPr lvl="1"/>
            <a:r>
              <a:rPr lang="fr-CH" sz="1800" dirty="0"/>
              <a:t>Quelle est la fonction respective des cellules Th1 et Th2? </a:t>
            </a:r>
          </a:p>
          <a:p>
            <a:pPr lvl="1"/>
            <a:r>
              <a:rPr lang="fr-CH" sz="1800" dirty="0"/>
              <a:t>Comment les </a:t>
            </a:r>
            <a:r>
              <a:rPr lang="fr-CH" sz="1800" dirty="0" err="1"/>
              <a:t>CTLs</a:t>
            </a:r>
            <a:r>
              <a:rPr lang="fr-CH" sz="1800" dirty="0"/>
              <a:t> reconnaissent et tuent-elles les cellules cibles? </a:t>
            </a:r>
          </a:p>
          <a:p>
            <a:pPr lvl="1"/>
            <a:r>
              <a:rPr lang="fr-CH" sz="1800" dirty="0"/>
              <a:t>Pourquoi les cellules T CD4+ sont-elles appelées cellules T helper? </a:t>
            </a:r>
          </a:p>
          <a:p>
            <a:pPr lvl="1"/>
            <a:endParaRPr lang="fr-CH" sz="1800" dirty="0"/>
          </a:p>
          <a:p>
            <a:pPr marL="0" indent="0">
              <a:buNone/>
            </a:pPr>
            <a:endParaRPr lang="fr-CH" sz="1800" dirty="0"/>
          </a:p>
        </p:txBody>
      </p:sp>
    </p:spTree>
    <p:extLst>
      <p:ext uri="{BB962C8B-B14F-4D97-AF65-F5344CB8AC3E}">
        <p14:creationId xmlns:p14="http://schemas.microsoft.com/office/powerpoint/2010/main" val="3991653747"/>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OC_blue_calibri.potx" id="{278E7758-D89B-4DA0-96F1-1039F8C16042}" vid="{03F57942-DF8A-49D2-8C17-EBBC995F41A0}"/>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MOOC_blue_calibri</Template>
  <TotalTime>17710</TotalTime>
  <Words>2191</Words>
  <Application>Microsoft Macintosh PowerPoint</Application>
  <PresentationFormat>Affichage à l'écran (4:3)</PresentationFormat>
  <Paragraphs>228</Paragraphs>
  <Slides>37</Slides>
  <Notes>1</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37</vt:i4>
      </vt:variant>
    </vt:vector>
  </HeadingPairs>
  <TitlesOfParts>
    <vt:vector size="45" baseType="lpstr">
      <vt:lpstr>ＭＳ Ｐゴシック</vt:lpstr>
      <vt:lpstr>ＭＳ Ｐゴシック</vt:lpstr>
      <vt:lpstr>Arial</vt:lpstr>
      <vt:lpstr>Calibri</vt:lpstr>
      <vt:lpstr>Calibri Light</vt:lpstr>
      <vt:lpstr>Courier New</vt:lpstr>
      <vt:lpstr>Wingdings</vt:lpstr>
      <vt:lpstr>MOOC_blue_calibri</vt:lpstr>
      <vt:lpstr>6. Réponses effectrices des cellules T</vt:lpstr>
      <vt:lpstr>2 types principaux d’immunité médiée par les cellules T</vt:lpstr>
      <vt:lpstr>Sommaire</vt:lpstr>
      <vt:lpstr> 6.A. Caractéristiques générales des cellules T</vt:lpstr>
      <vt:lpstr>Cellules T effectrices: Reconnaissance d’antigène</vt:lpstr>
      <vt:lpstr>Cellules T effectrices: Adhésion</vt:lpstr>
      <vt:lpstr>Cellules T effectrices: migration</vt:lpstr>
      <vt:lpstr>Cellules T effectrices: différenciation </vt:lpstr>
      <vt:lpstr>Conclusions 6.1 | Cellules T effectrices</vt:lpstr>
      <vt:lpstr> 6.2. Cellules T CD4+ effectrices (T helper)</vt:lpstr>
      <vt:lpstr>Réponses des cellules Th1 : activation des macrophages</vt:lpstr>
      <vt:lpstr>Réponses des cellules Th1 : activation des macrophages</vt:lpstr>
      <vt:lpstr>Réponses des cellules Th1 : production de cytokines</vt:lpstr>
      <vt:lpstr>Exemple d’une maladie  de type Th1: la tuberculose (Mtb)*</vt:lpstr>
      <vt:lpstr>Exemple d’une maladie de type Th1: la tuberculose (Mtb)*</vt:lpstr>
      <vt:lpstr>Exemple d’une maladie de type Th1: la tuberculose (Mtb)*</vt:lpstr>
      <vt:lpstr>Aperçu de la réponse immunitaire contre M. tuberculosis*</vt:lpstr>
      <vt:lpstr>Exemple d’une réponse Th1: la réaction d’hypersensibilité retardée (DTH)</vt:lpstr>
      <vt:lpstr>Fonctions effectrices Th2</vt:lpstr>
      <vt:lpstr>Exemple d’une maladie de type Th2:  infection par helminthes</vt:lpstr>
      <vt:lpstr>Exemple d’une maladie de type Th2:  infection par helminthes*</vt:lpstr>
      <vt:lpstr>Exemple d’une maladie Th2-centrique:  infection par helminthes*</vt:lpstr>
      <vt:lpstr>Exemple d’une maladie de type Th2:  infection par helminthes</vt:lpstr>
      <vt:lpstr>Antagonisme Th1 / Th2</vt:lpstr>
      <vt:lpstr>Réponse des cellules Th17*</vt:lpstr>
      <vt:lpstr>Les cellules T régulatrices (Treg)</vt:lpstr>
      <vt:lpstr>Conclusions 6.2 | Cellules Th effectrices</vt:lpstr>
      <vt:lpstr> 6.3. Cellules T CD8+ effectrices (CTLs)</vt:lpstr>
      <vt:lpstr>Fonctions effectrices des cellules T CD8</vt:lpstr>
      <vt:lpstr>Mécanismes d’élimination de cellules infectées par les T CD8</vt:lpstr>
      <vt:lpstr>Mécanismes d’élimination des cellules T CD8+ </vt:lpstr>
      <vt:lpstr>6.C2. Résolution de la réponse effectrice des cellules T</vt:lpstr>
      <vt:lpstr>6.C3. Évasion de l’immunité cellulaire T (1)</vt:lpstr>
      <vt:lpstr>6.C3. Évasion de l’immunité cellulaire T (2)</vt:lpstr>
      <vt:lpstr>Conclusions 6.3 | Cellules CTL</vt:lpstr>
      <vt:lpstr>Résumé| Cellules T effectrices</vt:lpstr>
      <vt:lpstr>Objectifs d’apprentissage</vt:lpstr>
    </vt:vector>
  </TitlesOfParts>
  <Company>ISREC</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jkraehen</dc:creator>
  <cp:lastModifiedBy>Utilisateur de Microsoft Office</cp:lastModifiedBy>
  <cp:revision>325</cp:revision>
  <cp:lastPrinted>2009-09-16T05:51:29Z</cp:lastPrinted>
  <dcterms:created xsi:type="dcterms:W3CDTF">2009-09-07T19:00:16Z</dcterms:created>
  <dcterms:modified xsi:type="dcterms:W3CDTF">2019-10-18T14:12:12Z</dcterms:modified>
</cp:coreProperties>
</file>